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317" r:id="rId30"/>
    <p:sldId id="281" r:id="rId31"/>
    <p:sldId id="282" r:id="rId32"/>
    <p:sldId id="283" r:id="rId33"/>
    <p:sldId id="284" r:id="rId34"/>
    <p:sldId id="285" r:id="rId35"/>
    <p:sldId id="286" r:id="rId36"/>
    <p:sldId id="287" r:id="rId37"/>
    <p:sldId id="308" r:id="rId38"/>
    <p:sldId id="288" r:id="rId39"/>
    <p:sldId id="289" r:id="rId40"/>
    <p:sldId id="290" r:id="rId41"/>
    <p:sldId id="291" r:id="rId42"/>
    <p:sldId id="292" r:id="rId43"/>
    <p:sldId id="310" r:id="rId44"/>
    <p:sldId id="293" r:id="rId45"/>
    <p:sldId id="294" r:id="rId46"/>
    <p:sldId id="295" r:id="rId47"/>
    <p:sldId id="312" r:id="rId48"/>
    <p:sldId id="313" r:id="rId49"/>
    <p:sldId id="297" r:id="rId50"/>
    <p:sldId id="318" r:id="rId51"/>
    <p:sldId id="298" r:id="rId52"/>
    <p:sldId id="299" r:id="rId53"/>
    <p:sldId id="300" r:id="rId54"/>
    <p:sldId id="314" r:id="rId55"/>
    <p:sldId id="301" r:id="rId56"/>
    <p:sldId id="302" r:id="rId57"/>
    <p:sldId id="303" r:id="rId58"/>
    <p:sldId id="304" r:id="rId59"/>
    <p:sldId id="315" r:id="rId60"/>
    <p:sldId id="316" r:id="rId61"/>
    <p:sldId id="305" r:id="rId62"/>
    <p:sldId id="306" r:id="rId63"/>
    <p:sldId id="307" r:id="rId64"/>
  </p:sldIdLst>
  <p:sldSz cx="12192000" cy="6858000"/>
  <p:notesSz cx="6858000" cy="9144000"/>
  <p:embeddedFontLst>
    <p:embeddedFont>
      <p:font typeface="Helvetica" panose="020B0604020202020204" pitchFamily="34" charset="0"/>
      <p:regular r:id="rId66"/>
      <p:bold r:id="rId67"/>
      <p:italic r:id="rId68"/>
      <p:boldItalic r:id="rId69"/>
    </p:embeddedFont>
    <p:embeddedFont>
      <p:font typeface="Play" panose="020B0604020202020204"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15">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gp0KvWeE2Xp1OvHluN1nHr3xhXS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9EB1F-416D-D206-A53E-70F420F07955}" name="Amanda Nguyen" initials="AN" userId="S::amanda@considercreative.onmicrosoft.com::f5cf7bd7-9ba5-489e-a701-188f8f492c9e" providerId="AD"/>
  <p188:author id="{300843A5-6310-6AA2-46D9-9029AF9D3BED}" name="staff" initials="s" userId="c1325f2bf595a5f2" providerId="Windows Live"/>
  <p188:author id="{46F596C9-00E2-E9E2-D497-E36DE12105D6}" name="Angela Munoz Aroca" initials="AM" userId="S::Angela@iwf.org.uk::fa42f1c6-ce51-4f3a-8966-5c5c677058d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ff" initials="s" lastIdx="1" clrIdx="0">
    <p:extLst>
      <p:ext uri="{19B8F6BF-5375-455C-9EA6-DF929625EA0E}">
        <p15:presenceInfo xmlns:p15="http://schemas.microsoft.com/office/powerpoint/2012/main" userId="c1325f2bf595a5f2" providerId="Windows Live"/>
      </p:ext>
    </p:extLst>
  </p:cmAuthor>
  <p:cmAuthor id="2" name="Angela Munoz Aroca" initials="AM" lastIdx="10" clrIdx="1">
    <p:extLst>
      <p:ext uri="{19B8F6BF-5375-455C-9EA6-DF929625EA0E}">
        <p15:presenceInfo xmlns:p15="http://schemas.microsoft.com/office/powerpoint/2012/main" userId="S::Angela@iwf.org.uk::fa42f1c6-ce51-4f3a-8966-5c5c677058da" providerId="AD"/>
      </p:ext>
    </p:extLst>
  </p:cmAuthor>
  <p:cmAuthor id="3" name="Amanda Nguyen" initials="AN" lastIdx="9" clrIdx="2">
    <p:extLst>
      <p:ext uri="{19B8F6BF-5375-455C-9EA6-DF929625EA0E}">
        <p15:presenceInfo xmlns:p15="http://schemas.microsoft.com/office/powerpoint/2012/main" userId="S::amanda@considercreative.onmicrosoft.com::f5cf7bd7-9ba5-489e-a701-188f8f492c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2EC0A4-9FD3-42E4-B3FC-9A130DF60651}" v="9" dt="2024-08-15T09:45:34.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71792" autoAdjust="0"/>
  </p:normalViewPr>
  <p:slideViewPr>
    <p:cSldViewPr snapToGrid="0">
      <p:cViewPr varScale="1">
        <p:scale>
          <a:sx n="76" d="100"/>
          <a:sy n="76" d="100"/>
        </p:scale>
        <p:origin x="1620" y="78"/>
      </p:cViewPr>
      <p:guideLst>
        <p:guide pos="3840"/>
        <p:guide orient="horz" pos="21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3.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1.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4.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5.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v.uk/government/publications/sharing-nudes-and-semi-nudes-advice-for-education-settings-working-with-children-and-young-people/sharing-nudes-and-semi-nudes-advice-for-education-settings-working-with-children-and-young-peopl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ssets.publishing.service.gov.uk/media/5a757082e5274a1622e21cb8/GD8_-_Sexting_Guidance.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brook.org.uk/wp-content/uploads/2020/03/DR_REPORT_FINAL.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www.csacentre.org.uk/courses/new-harmful-sexual-behaviour-in-online-contexts-course/" TargetMode="External"/><Relationship Id="rId13" Type="http://schemas.openxmlformats.org/officeDocument/2006/relationships/hyperlink" Target="https://www.childline.org.uk/" TargetMode="External"/><Relationship Id="rId3" Type="http://schemas.openxmlformats.org/officeDocument/2006/relationships/hyperlink" Target="http://www.thinkbeforeyoushare.org/" TargetMode="External"/><Relationship Id="rId7" Type="http://schemas.openxmlformats.org/officeDocument/2006/relationships/hyperlink" Target="https://www.csacentre.org.uk/blog/artificially-generated-child-sexual-abuse-images-2024/" TargetMode="External"/><Relationship Id="rId12" Type="http://schemas.openxmlformats.org/officeDocument/2006/relationships/hyperlink" Target="https://shorespace.org.uk/"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csacentre.org.uk/app/uploads/2023/09/Communicating-with-children-education.pdf?_rt=M3wxfGNvbW11bmljYXRpbmd8MTcyMDYwMjE4Nw&amp;_rt_nonce=2ae2fc0548" TargetMode="External"/><Relationship Id="rId11" Type="http://schemas.openxmlformats.org/officeDocument/2006/relationships/hyperlink" Target="https://www.childline.org.uk/info-advice/bullying-abuse-safety/online-mobile-safety/report-remove/" TargetMode="External"/><Relationship Id="rId5" Type="http://schemas.openxmlformats.org/officeDocument/2006/relationships/hyperlink" Target="https://www.gov.uk/government/publications/sharing-nudes-and-semi-nudes-advice-for-education-settings-working-with-children-and-young-people" TargetMode="External"/><Relationship Id="rId10" Type="http://schemas.openxmlformats.org/officeDocument/2006/relationships/hyperlink" Target="https://pshe-association.org.uk/search?queryTerm=image%20sharing" TargetMode="External"/><Relationship Id="rId4" Type="http://schemas.openxmlformats.org/officeDocument/2006/relationships/hyperlink" Target="https://www.iwf.org.uk/resources/sextortion/" TargetMode="External"/><Relationship Id="rId9" Type="http://schemas.openxmlformats.org/officeDocument/2006/relationships/hyperlink" Target="https://www.brook.org.uk/wp-content/uploads/2020/03/DR_REPORT_FINAL.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Tik Tok, Reddit, Whatsapp, Facebook, Facebook Messenger, Snapchat, BeReal, X, Instagram, Threads, Discord</a:t>
            </a:r>
            <a:endParaRPr dirty="0"/>
          </a:p>
        </p:txBody>
      </p:sp>
      <p:sp>
        <p:nvSpPr>
          <p:cNvPr id="163" name="Google Shape;16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Airdrop, Nearby Share</a:t>
            </a:r>
            <a:endParaRPr dirty="0"/>
          </a:p>
        </p:txBody>
      </p:sp>
      <p:sp>
        <p:nvSpPr>
          <p:cNvPr id="173" name="Google Shape;17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f21fecc330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f21fecc330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dirty="0"/>
          </a:p>
        </p:txBody>
      </p:sp>
      <p:sp>
        <p:nvSpPr>
          <p:cNvPr id="184" name="Google Shape;184;g2f21fecc330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Link: </a:t>
            </a:r>
            <a:r>
              <a:rPr lang="en-GB" u="sng" dirty="0">
                <a:solidFill>
                  <a:schemeClr val="hlink"/>
                </a:solidFill>
                <a:hlinkClick r:id="rId3"/>
              </a:rPr>
              <a:t>https://www.gov.uk/government/publications/sharing-nudes-and-semi-nudes-advice-for-education-settings-working-with-children-and-young-people/sharing-nudes-and-semi-nudes-advice-for-education-settings-working-with-children-and-young-people</a:t>
            </a:r>
            <a:r>
              <a:rPr lang="en-GB" dirty="0"/>
              <a:t> </a:t>
            </a:r>
            <a:endParaRPr dirty="0"/>
          </a:p>
        </p:txBody>
      </p:sp>
      <p:sp>
        <p:nvSpPr>
          <p:cNvPr id="202" name="Google Shape;20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1" name="Google Shape;21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9" name="Google Shape;21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Find more information at: https://www.brook.org.uk/wp-content/uploads/2020/03/DR_REPORT_FINAL.pdf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https://www.gov.uk/government/publications/sharing-nudes-and-semi-nudes-advice-for-education-settings-working-with-children-and-young-people/sharing-nudes-and-semi-nudes-advice-for-education-settings-working-with-children-and-young-people</a:t>
            </a:r>
          </a:p>
          <a:p>
            <a:pPr marL="0" lvl="0" indent="0" algn="l" rtl="0">
              <a:lnSpc>
                <a:spcPct val="100000"/>
              </a:lnSpc>
              <a:spcBef>
                <a:spcPts val="0"/>
              </a:spcBef>
              <a:spcAft>
                <a:spcPts val="0"/>
              </a:spcAft>
              <a:buSzPts val="1400"/>
              <a:buNone/>
            </a:pPr>
            <a:endParaRPr dirty="0"/>
          </a:p>
        </p:txBody>
      </p:sp>
      <p:sp>
        <p:nvSpPr>
          <p:cNvPr id="228" name="Google Shape;22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7" name="Google Shape;23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https://assets.publishing.service.gov.uk/media/5a757082e5274a1622e21cb8/GD8_-_Sexting_Guidance.pdf</a:t>
            </a:r>
            <a:endParaRPr dirty="0"/>
          </a:p>
          <a:p>
            <a:pPr marL="0" lvl="0" indent="0" algn="l" rtl="0">
              <a:lnSpc>
                <a:spcPct val="100000"/>
              </a:lnSpc>
              <a:spcBef>
                <a:spcPts val="0"/>
              </a:spcBef>
              <a:spcAft>
                <a:spcPts val="0"/>
              </a:spcAft>
              <a:buSzPts val="1400"/>
              <a:buNone/>
            </a:pPr>
            <a:endParaRPr lang="en-US" dirty="0"/>
          </a:p>
        </p:txBody>
      </p:sp>
      <p:sp>
        <p:nvSpPr>
          <p:cNvPr id="246" name="Google Shape;24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i="0" u="none" strike="noStrike" dirty="0">
                <a:solidFill>
                  <a:srgbClr val="000000"/>
                </a:solidFill>
                <a:latin typeface="Arial" panose="020B0604020202020204" pitchFamily="34" charset="0"/>
                <a:cs typeface="Arial" panose="020B0604020202020204" pitchFamily="34" charset="0"/>
              </a:rPr>
              <a:t>“I was really drunk, and this boy that I really liked, like, took advantage of me and got me to do stuff, and I told him, “No,” like, quite a few times and it still happened. And then my friends, we was upstairs, and then they video recorded us, and it got sent round the whole school. I could have been pregnant and he found out and he was telling me to kill myself…</a:t>
            </a: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sz="1200" i="0" u="none" strike="noStrike" dirty="0">
              <a:solidFill>
                <a:srgbClr val="000000"/>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en-GB" sz="1200" i="0" u="none" strike="noStrike" dirty="0">
                <a:solidFill>
                  <a:srgbClr val="000000"/>
                </a:solidFill>
                <a:latin typeface="Arial" panose="020B0604020202020204" pitchFamily="34" charset="0"/>
                <a:cs typeface="Arial" panose="020B0604020202020204" pitchFamily="34" charset="0"/>
              </a:rPr>
              <a:t>And I’d literally walk into a lesson, I’d be getting called a slag, a whore, and I didn’t wanna talk about it anyway, because I didn’t personally wanna go into it with them. So I was getting called a slag, and everything. And even my teachers were letting them call me a slag, wasn’t they? I walked out of his lesson crying, and it was so bad, like, for ages…</a:t>
            </a: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sz="1200" i="0" u="none" strike="noStrike" dirty="0">
              <a:solidFill>
                <a:srgbClr val="000000"/>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en-GB" sz="1200" i="0" u="none" strike="noStrike" dirty="0">
                <a:solidFill>
                  <a:srgbClr val="000000"/>
                </a:solidFill>
                <a:latin typeface="Arial" panose="020B0604020202020204" pitchFamily="34" charset="0"/>
                <a:cs typeface="Arial" panose="020B0604020202020204" pitchFamily="34" charset="0"/>
              </a:rPr>
              <a:t>I’ve never liked my body, but the way I look in those photos, and stuff, it literally just made me ill. I stopped eating everything... I’ve asked the school for counselling four times, and they still haven’t given it to me. So I didn’t really get support from anyone, I had to cope with it by myself, really.” (Latoya, 16)</a:t>
            </a:r>
            <a:endParaRPr sz="1200" dirty="0">
              <a:latin typeface="Arial" panose="020B0604020202020204" pitchFamily="34" charset="0"/>
              <a:cs typeface="Arial" panose="020B0604020202020204" pitchFamily="34" charset="0"/>
            </a:endParaRPr>
          </a:p>
          <a:p>
            <a:pPr marL="89535">
              <a:buClr>
                <a:srgbClr val="FFFFFF"/>
              </a:buClr>
              <a:buSzPts val="3200"/>
            </a:pPr>
            <a:endParaRPr lang="en-GB"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89535">
              <a:buClr>
                <a:srgbClr val="FFFFFF"/>
              </a:buClr>
              <a:buSzPts val="3200"/>
            </a:pPr>
            <a:r>
              <a:rPr lang="en-GB" sz="1200" b="0" i="0" u="none" strike="noStrike" dirty="0">
                <a:solidFill>
                  <a:srgbClr val="000000"/>
                </a:solidFill>
                <a:effectLst/>
                <a:latin typeface="Arial" panose="020B0604020202020204" pitchFamily="34" charset="0"/>
                <a:cs typeface="Arial" panose="020B0604020202020204" pitchFamily="34" charset="0"/>
              </a:rPr>
              <a:t>Source: ‘Digital Romance: A research project exploring young people’s use of technology in their romantic relationships and love lives’, from Brook</a:t>
            </a:r>
            <a:endParaRPr lang="en-GB"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254" name="Google Shape;25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f21fecc330_2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2f21fecc330_2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dirty="0"/>
          </a:p>
        </p:txBody>
      </p:sp>
      <p:sp>
        <p:nvSpPr>
          <p:cNvPr id="261" name="Google Shape;261;g2f21fecc330_2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u="sng" dirty="0">
                <a:solidFill>
                  <a:schemeClr val="hlink"/>
                </a:solidFill>
                <a:hlinkClick r:id="rId3"/>
              </a:rPr>
              <a:t>https://assets.publishing.service.gov.uk/media/5a757082e5274a1622e21cb8/GD8_-_Sexting_Guidance.pdf</a:t>
            </a:r>
            <a:endParaRPr lang="en-GB" u="sng" dirty="0">
              <a:solidFill>
                <a:schemeClr val="hlink"/>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4"/>
              </a:rPr>
              <a:t>https://www.brook.org.uk/wp-content/uploads/2020/03/DR_REPORT_FINAL.pdf</a:t>
            </a:r>
            <a:r>
              <a:rPr lang="en-GB" dirty="0"/>
              <a:t> </a:t>
            </a:r>
            <a:endParaRPr dirty="0"/>
          </a:p>
        </p:txBody>
      </p:sp>
      <p:sp>
        <p:nvSpPr>
          <p:cNvPr id="269" name="Google Shape;26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5" name="Google Shape;27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9" name="Google Shape;28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2" name="Google Shape;30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000" dirty="0"/>
              <a:t>https://www.youtube.com/watch?time_continue=56&amp;v=SwSpo3N6CeE&amp;embeds_referring_euri=https%3A%2F%2Fwww.childline.org.uk%2F</a:t>
            </a:r>
            <a:endParaRPr sz="1000" dirty="0"/>
          </a:p>
          <a:p>
            <a:pPr marL="0" lvl="0" indent="0" algn="l" rtl="0">
              <a:lnSpc>
                <a:spcPct val="100000"/>
              </a:lnSpc>
              <a:spcBef>
                <a:spcPts val="0"/>
              </a:spcBef>
              <a:spcAft>
                <a:spcPts val="0"/>
              </a:spcAft>
              <a:buSzPts val="1400"/>
              <a:buNone/>
            </a:pPr>
            <a:endParaRPr dirty="0"/>
          </a:p>
        </p:txBody>
      </p:sp>
      <p:sp>
        <p:nvSpPr>
          <p:cNvPr id="314" name="Google Shape;3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dirty="0">
                <a:latin typeface="Arial"/>
                <a:ea typeface="Arial"/>
                <a:cs typeface="Arial"/>
                <a:sym typeface="Arial"/>
              </a:rPr>
              <a:t>Link: </a:t>
            </a:r>
            <a:r>
              <a:rPr lang="en-GB" dirty="0">
                <a:solidFill>
                  <a:srgbClr val="3F3F3F"/>
                </a:solidFill>
                <a:latin typeface="Arial"/>
                <a:ea typeface="Arial"/>
                <a:cs typeface="Arial"/>
                <a:sym typeface="Arial"/>
              </a:rPr>
              <a:t>https://www.youtube.com/watch?time_continue=56&amp;v=SwSpo3N6CeE&amp;embeds_referring_euri=https%3A%2F%2Fwww.childline.org.uk%2F</a:t>
            </a:r>
          </a:p>
          <a:p>
            <a:pPr marL="0" marR="0" lvl="0" indent="0" algn="l" rtl="0">
              <a:lnSpc>
                <a:spcPct val="100000"/>
              </a:lnSpc>
              <a:spcBef>
                <a:spcPts val="0"/>
              </a:spcBef>
              <a:spcAft>
                <a:spcPts val="0"/>
              </a:spcAft>
              <a:buClr>
                <a:srgbClr val="000000"/>
              </a:buClr>
              <a:buSzPts val="1400"/>
              <a:buFont typeface="Arial"/>
              <a:buNone/>
            </a:pPr>
            <a:endParaRPr lang="en-GB" dirty="0">
              <a:solidFill>
                <a:srgbClr val="3F3F3F"/>
              </a:solidFill>
              <a:latin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dirty="0">
                <a:solidFill>
                  <a:srgbClr val="3F3F3F"/>
                </a:solidFill>
                <a:latin typeface="Arial"/>
                <a:cs typeface="Arial"/>
                <a:sym typeface="Arial"/>
              </a:rPr>
              <a:t>Choice of slide between 26 or 27</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91" name="Google Shape;191;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000" dirty="0"/>
              <a:t>https://www.iwf.org.uk/our-technology/report-remove/</a:t>
            </a:r>
          </a:p>
          <a:p>
            <a:pPr marL="0" lvl="0" indent="0" algn="l" rtl="0">
              <a:lnSpc>
                <a:spcPct val="115000"/>
              </a:lnSpc>
              <a:spcBef>
                <a:spcPts val="0"/>
              </a:spcBef>
              <a:spcAft>
                <a:spcPts val="0"/>
              </a:spcAft>
              <a:buClr>
                <a:schemeClr val="dk1"/>
              </a:buClr>
              <a:buSzPts val="1100"/>
              <a:buFont typeface="Arial"/>
              <a:buNone/>
            </a:pPr>
            <a:endParaRPr lang="en-GB" sz="1000" dirty="0"/>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GB" sz="1000" dirty="0">
                <a:solidFill>
                  <a:srgbClr val="3F3F3F"/>
                </a:solidFill>
                <a:latin typeface="Arial"/>
                <a:cs typeface="Arial"/>
                <a:sym typeface="Arial"/>
              </a:rPr>
              <a:t>Choice of slide between 26 or 27</a:t>
            </a:r>
            <a:endParaRPr lang="en-GB" sz="1000" dirty="0"/>
          </a:p>
        </p:txBody>
      </p:sp>
      <p:sp>
        <p:nvSpPr>
          <p:cNvPr id="324" name="Google Shape;32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0" name="Google Shape;33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9" name="Google Shape;33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3" name="Google Shape;35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b="0" dirty="0"/>
          </a:p>
        </p:txBody>
      </p:sp>
      <p:sp>
        <p:nvSpPr>
          <p:cNvPr id="362" name="Google Shape;36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8900" lvl="0" indent="0" algn="l" rtl="0">
              <a:lnSpc>
                <a:spcPct val="115000"/>
              </a:lnSpc>
              <a:spcBef>
                <a:spcPts val="0"/>
              </a:spcBef>
              <a:spcAft>
                <a:spcPts val="0"/>
              </a:spcAft>
              <a:buClr>
                <a:schemeClr val="dk1"/>
              </a:buClr>
              <a:buSzPts val="1100"/>
              <a:buFont typeface="Arial"/>
              <a:buNone/>
            </a:pPr>
            <a:r>
              <a:rPr lang="en-GB" dirty="0"/>
              <a:t>Rez is in year 10. For the past couple of days, he’s been messaging a girl he likes in the year below. They seem to be getting on well, and he wants to take their relationship to the next level.</a:t>
            </a:r>
            <a:endParaRPr dirty="0"/>
          </a:p>
          <a:p>
            <a:pPr marL="88900" lvl="0" indent="0" algn="l" rtl="0">
              <a:lnSpc>
                <a:spcPct val="115000"/>
              </a:lnSpc>
              <a:spcBef>
                <a:spcPts val="0"/>
              </a:spcBef>
              <a:spcAft>
                <a:spcPts val="0"/>
              </a:spcAft>
              <a:buClr>
                <a:schemeClr val="dk1"/>
              </a:buClr>
              <a:buSzPts val="1100"/>
              <a:buFont typeface="Arial"/>
              <a:buNone/>
            </a:pPr>
            <a:r>
              <a:rPr lang="en-GB" dirty="0"/>
              <a:t> </a:t>
            </a:r>
            <a:endParaRPr dirty="0"/>
          </a:p>
          <a:p>
            <a:pPr marL="88900" lvl="0" indent="0" algn="l" rtl="0">
              <a:lnSpc>
                <a:spcPct val="115000"/>
              </a:lnSpc>
              <a:spcBef>
                <a:spcPts val="0"/>
              </a:spcBef>
              <a:spcAft>
                <a:spcPts val="0"/>
              </a:spcAft>
              <a:buClr>
                <a:schemeClr val="dk1"/>
              </a:buClr>
              <a:buSzPts val="1100"/>
              <a:buFont typeface="Arial"/>
              <a:buNone/>
            </a:pPr>
            <a:r>
              <a:rPr lang="en-GB" dirty="0"/>
              <a:t>Some of his mates have been sharing nude pics of themselves with girls they’re going out with, so he decides to do the same. He takes a few ‘dick pics’ and sends them to the girl he’s chatting to. But he doesn’t ask her first.</a:t>
            </a:r>
            <a:endParaRPr dirty="0"/>
          </a:p>
          <a:p>
            <a:pPr marL="88900" lvl="0" indent="0" algn="l" rtl="0">
              <a:lnSpc>
                <a:spcPct val="115000"/>
              </a:lnSpc>
              <a:spcBef>
                <a:spcPts val="0"/>
              </a:spcBef>
              <a:spcAft>
                <a:spcPts val="0"/>
              </a:spcAft>
              <a:buClr>
                <a:schemeClr val="dk1"/>
              </a:buClr>
              <a:buSzPts val="1100"/>
              <a:buFont typeface="Arial"/>
              <a:buNone/>
            </a:pPr>
            <a:r>
              <a:rPr lang="en-GB" dirty="0"/>
              <a:t> </a:t>
            </a:r>
            <a:endParaRPr dirty="0"/>
          </a:p>
          <a:p>
            <a:pPr marL="88900" lvl="0" indent="0" algn="l" rtl="0">
              <a:lnSpc>
                <a:spcPct val="115000"/>
              </a:lnSpc>
              <a:spcBef>
                <a:spcPts val="0"/>
              </a:spcBef>
              <a:spcAft>
                <a:spcPts val="0"/>
              </a:spcAft>
              <a:buClr>
                <a:schemeClr val="dk1"/>
              </a:buClr>
              <a:buSzPts val="1100"/>
              <a:buFont typeface="Arial"/>
              <a:buNone/>
            </a:pPr>
            <a:r>
              <a:rPr lang="en-GB" dirty="0"/>
              <a:t>The girl just replies saying ‘WTF’ and blocks him. Rez realises he’s done something wrong. But the next day, things get worse.</a:t>
            </a:r>
            <a:endParaRPr dirty="0"/>
          </a:p>
          <a:p>
            <a:pPr marL="88900" lvl="0" indent="0" algn="l" rtl="0">
              <a:lnSpc>
                <a:spcPct val="115000"/>
              </a:lnSpc>
              <a:spcBef>
                <a:spcPts val="0"/>
              </a:spcBef>
              <a:spcAft>
                <a:spcPts val="0"/>
              </a:spcAft>
              <a:buClr>
                <a:schemeClr val="dk1"/>
              </a:buClr>
              <a:buSzPts val="1100"/>
              <a:buFont typeface="Arial"/>
              <a:buNone/>
            </a:pPr>
            <a:r>
              <a:rPr lang="en-GB" dirty="0"/>
              <a:t> </a:t>
            </a:r>
            <a:endParaRPr dirty="0"/>
          </a:p>
          <a:p>
            <a:pPr marL="88900" lvl="0" indent="0" algn="l" rtl="0">
              <a:lnSpc>
                <a:spcPct val="115000"/>
              </a:lnSpc>
              <a:spcBef>
                <a:spcPts val="0"/>
              </a:spcBef>
              <a:spcAft>
                <a:spcPts val="0"/>
              </a:spcAft>
              <a:buClr>
                <a:schemeClr val="dk1"/>
              </a:buClr>
              <a:buSzPts val="1100"/>
              <a:buFont typeface="Arial"/>
              <a:buNone/>
            </a:pPr>
            <a:r>
              <a:rPr lang="en-GB" dirty="0"/>
              <a:t>His mates all start messaging him – saying they’ve seen his ‘dick pic’ in one of the group chats he’s not in. Suddenly his pics are going round the whole school, and everyone seems to be talking about it.</a:t>
            </a:r>
          </a:p>
        </p:txBody>
      </p:sp>
      <p:sp>
        <p:nvSpPr>
          <p:cNvPr id="369" name="Google Shape;36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f21fecc330_2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f21fecc330_2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b="0" i="0" dirty="0"/>
          </a:p>
        </p:txBody>
      </p:sp>
      <p:sp>
        <p:nvSpPr>
          <p:cNvPr id="377" name="Google Shape;377;g2f21fecc330_2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f213c134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f213c134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solidFill>
                  <a:srgbClr val="FFFFFF"/>
                </a:solidFill>
                <a:effectLst/>
                <a:latin typeface="Arial" panose="020B0604020202020204" pitchFamily="34" charset="0"/>
                <a:cs typeface="Arial" panose="020B0604020202020204" pitchFamily="34" charset="0"/>
              </a:rPr>
              <a:t>For teachers use only</a:t>
            </a:r>
          </a:p>
        </p:txBody>
      </p:sp>
      <p:sp>
        <p:nvSpPr>
          <p:cNvPr id="257" name="Google Shape;257;g2f213c1349c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535" lvl="0" indent="0" algn="l" rtl="0">
              <a:lnSpc>
                <a:spcPct val="100000"/>
              </a:lnSpc>
              <a:spcBef>
                <a:spcPts val="0"/>
              </a:spcBef>
              <a:spcAft>
                <a:spcPts val="0"/>
              </a:spcAft>
              <a:buSzPts val="1400"/>
              <a:buNone/>
            </a:pPr>
            <a:endParaRPr i="0" dirty="0"/>
          </a:p>
        </p:txBody>
      </p:sp>
      <p:sp>
        <p:nvSpPr>
          <p:cNvPr id="386" name="Google Shape;38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535" lvl="0" indent="0" algn="l" rtl="0">
              <a:lnSpc>
                <a:spcPct val="100000"/>
              </a:lnSpc>
              <a:spcBef>
                <a:spcPts val="0"/>
              </a:spcBef>
              <a:spcAft>
                <a:spcPts val="0"/>
              </a:spcAft>
              <a:buSzPts val="1400"/>
              <a:buNone/>
            </a:pPr>
            <a:endParaRPr i="0" dirty="0"/>
          </a:p>
        </p:txBody>
      </p:sp>
      <p:sp>
        <p:nvSpPr>
          <p:cNvPr id="395" name="Google Shape;39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rtl="0">
              <a:spcBef>
                <a:spcPts val="0"/>
              </a:spcBef>
              <a:spcAft>
                <a:spcPts val="0"/>
              </a:spcAft>
            </a:pPr>
            <a:r>
              <a:rPr lang="en-GB" sz="1800" b="0" i="0" u="none" strike="noStrike" dirty="0">
                <a:solidFill>
                  <a:srgbClr val="000000"/>
                </a:solidFill>
                <a:effectLst/>
                <a:latin typeface="Arial" panose="020B0604020202020204" pitchFamily="34" charset="0"/>
                <a:cs typeface="Arial" panose="020B0604020202020204" pitchFamily="34" charset="0"/>
              </a:rPr>
              <a:t>When Roxy was in year 8, she got a message from a boy in the sixth form. She felt flattered to get attention from him, so when he asked for her socials, she said yes.</a:t>
            </a:r>
          </a:p>
          <a:p>
            <a:pPr marL="0" rtl="0">
              <a:spcBef>
                <a:spcPts val="0"/>
              </a:spcBef>
              <a:spcAft>
                <a:spcPts val="0"/>
              </a:spcAft>
            </a:pPr>
            <a:endParaRPr lang="en-GB" sz="1800" b="0" i="0" u="none" strike="noStrike" dirty="0">
              <a:solidFill>
                <a:srgbClr val="000000"/>
              </a:solidFill>
              <a:effectLst/>
              <a:latin typeface="Arial" panose="020B0604020202020204" pitchFamily="34" charset="0"/>
              <a:cs typeface="Arial" panose="020B0604020202020204" pitchFamily="34" charset="0"/>
            </a:endParaRPr>
          </a:p>
          <a:p>
            <a:pPr marL="0" rtl="0">
              <a:spcBef>
                <a:spcPts val="0"/>
              </a:spcBef>
              <a:spcAft>
                <a:spcPts val="0"/>
              </a:spcAft>
            </a:pPr>
            <a:r>
              <a:rPr lang="en-GB" sz="1800" b="0" i="0" u="none" strike="noStrike" dirty="0">
                <a:solidFill>
                  <a:srgbClr val="000000"/>
                </a:solidFill>
                <a:effectLst/>
                <a:latin typeface="Arial" panose="020B0604020202020204" pitchFamily="34" charset="0"/>
                <a:cs typeface="Arial" panose="020B0604020202020204" pitchFamily="34" charset="0"/>
              </a:rPr>
              <a:t>He used to message her every day, asking for pictures from her. Eventually, he asked her for nude photos – and she thought he’d lose interest if she didn’t send them. </a:t>
            </a:r>
          </a:p>
          <a:p>
            <a:pPr marL="0" rtl="0">
              <a:spcBef>
                <a:spcPts val="0"/>
              </a:spcBef>
              <a:spcAft>
                <a:spcPts val="0"/>
              </a:spcAft>
            </a:pPr>
            <a:endParaRPr lang="en-GB" sz="1800" b="0" i="0" u="none" strike="noStrike" dirty="0">
              <a:solidFill>
                <a:srgbClr val="000000"/>
              </a:solidFill>
              <a:effectLst/>
              <a:latin typeface="Arial" panose="020B0604020202020204" pitchFamily="34" charset="0"/>
              <a:cs typeface="Arial" panose="020B0604020202020204" pitchFamily="34" charset="0"/>
            </a:endParaRPr>
          </a:p>
          <a:p>
            <a:pPr marL="0" rtl="0">
              <a:spcBef>
                <a:spcPts val="0"/>
              </a:spcBef>
              <a:spcAft>
                <a:spcPts val="0"/>
              </a:spcAft>
            </a:pPr>
            <a:r>
              <a:rPr lang="en-GB" sz="1800" b="0" i="0" u="none" strike="noStrike" dirty="0">
                <a:solidFill>
                  <a:srgbClr val="000000"/>
                </a:solidFill>
                <a:effectLst/>
                <a:latin typeface="Arial" panose="020B0604020202020204" pitchFamily="34" charset="0"/>
                <a:cs typeface="Arial" panose="020B0604020202020204" pitchFamily="34" charset="0"/>
              </a:rPr>
              <a:t>No matter what she sent, he kept asking for more explicit pictures – so eventually she stopped talking to him. But a few weeks later, she found out that he’d sent her photos to other boys in her school. </a:t>
            </a:r>
          </a:p>
          <a:p>
            <a:pPr marL="0" rtl="0">
              <a:spcBef>
                <a:spcPts val="0"/>
              </a:spcBef>
              <a:spcAft>
                <a:spcPts val="0"/>
              </a:spcAft>
            </a:pPr>
            <a:endParaRPr lang="en-GB" sz="1800" b="0" i="0" u="none" strike="noStrike" dirty="0">
              <a:solidFill>
                <a:srgbClr val="000000"/>
              </a:solidFill>
              <a:effectLst/>
              <a:latin typeface="Arial" panose="020B0604020202020204" pitchFamily="34" charset="0"/>
              <a:cs typeface="Arial" panose="020B0604020202020204" pitchFamily="34" charset="0"/>
            </a:endParaRPr>
          </a:p>
          <a:p>
            <a:pPr marL="0" rtl="0">
              <a:spcBef>
                <a:spcPts val="0"/>
              </a:spcBef>
              <a:spcAft>
                <a:spcPts val="0"/>
              </a:spcAft>
            </a:pPr>
            <a:r>
              <a:rPr lang="en-GB" sz="1800" b="0" i="0" u="none" strike="noStrike" dirty="0">
                <a:solidFill>
                  <a:srgbClr val="000000"/>
                </a:solidFill>
                <a:effectLst/>
                <a:latin typeface="Arial" panose="020B0604020202020204" pitchFamily="34" charset="0"/>
                <a:cs typeface="Arial" panose="020B0604020202020204" pitchFamily="34" charset="0"/>
              </a:rPr>
              <a:t>Her photos were being shared on social media without her consent, and going round the whole year. People were calling her really hurtful names. </a:t>
            </a:r>
          </a:p>
          <a:p>
            <a:pPr marL="0" rtl="0">
              <a:spcBef>
                <a:spcPts val="0"/>
              </a:spcBef>
              <a:spcAft>
                <a:spcPts val="0"/>
              </a:spcAft>
            </a:pPr>
            <a:endParaRPr lang="en-GB" sz="1800" b="0" i="0" u="none" strike="noStrike" dirty="0">
              <a:solidFill>
                <a:srgbClr val="000000"/>
              </a:solidFill>
              <a:effectLst/>
              <a:latin typeface="Arial" panose="020B0604020202020204" pitchFamily="34" charset="0"/>
              <a:cs typeface="Arial" panose="020B0604020202020204" pitchFamily="34" charset="0"/>
            </a:endParaRPr>
          </a:p>
          <a:p>
            <a:pPr marL="0" rtl="0">
              <a:spcBef>
                <a:spcPts val="0"/>
              </a:spcBef>
              <a:spcAft>
                <a:spcPts val="0"/>
              </a:spcAft>
            </a:pPr>
            <a:r>
              <a:rPr lang="en-GB" sz="1800" b="0" i="0" u="none" strike="noStrike" dirty="0">
                <a:solidFill>
                  <a:srgbClr val="000000"/>
                </a:solidFill>
                <a:effectLst/>
                <a:latin typeface="Arial" panose="020B0604020202020204" pitchFamily="34" charset="0"/>
                <a:cs typeface="Arial" panose="020B0604020202020204" pitchFamily="34" charset="0"/>
              </a:rPr>
              <a:t>When the school found out, they made her write an essay as a punishment – while nothing happened to the boys who shared her photos. </a:t>
            </a:r>
          </a:p>
          <a:p>
            <a:pPr marL="0" rtl="0">
              <a:spcBef>
                <a:spcPts val="0"/>
              </a:spcBef>
              <a:spcAft>
                <a:spcPts val="0"/>
              </a:spcAft>
            </a:pPr>
            <a:endParaRPr lang="en-GB" sz="1800" b="0" i="0" u="none" strike="noStrike" dirty="0">
              <a:solidFill>
                <a:srgbClr val="000000"/>
              </a:solidFill>
              <a:effectLst/>
              <a:latin typeface="Arial" panose="020B0604020202020204" pitchFamily="34" charset="0"/>
              <a:cs typeface="Arial" panose="020B0604020202020204" pitchFamily="34" charset="0"/>
            </a:endParaRPr>
          </a:p>
          <a:p>
            <a:pPr marL="0" rtl="0">
              <a:spcBef>
                <a:spcPts val="0"/>
              </a:spcBef>
              <a:spcAft>
                <a:spcPts val="0"/>
              </a:spcAft>
            </a:pPr>
            <a:r>
              <a:rPr lang="en-GB" sz="1800" b="0" i="0" u="none" strike="noStrike" dirty="0">
                <a:solidFill>
                  <a:srgbClr val="000000"/>
                </a:solidFill>
                <a:effectLst/>
                <a:latin typeface="Arial" panose="020B0604020202020204" pitchFamily="34" charset="0"/>
                <a:cs typeface="Arial" panose="020B0604020202020204" pitchFamily="34" charset="0"/>
              </a:rPr>
              <a:t>Roxy is a real person. Now, she’s in her twenties – and educates young people about the dangers of sharing nudes, and how it’s not their fault if their images are shared without their consent. </a:t>
            </a:r>
            <a:endParaRPr lang="en-GB" dirty="0">
              <a:latin typeface="Arial" panose="020B0604020202020204" pitchFamily="34" charset="0"/>
              <a:cs typeface="Arial" panose="020B0604020202020204" pitchFamily="34" charset="0"/>
            </a:endParaRPr>
          </a:p>
        </p:txBody>
      </p:sp>
      <p:sp>
        <p:nvSpPr>
          <p:cNvPr id="406" name="Google Shape;40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f21fecc330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2f21fecc330_2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dirty="0"/>
          </a:p>
        </p:txBody>
      </p:sp>
      <p:sp>
        <p:nvSpPr>
          <p:cNvPr id="415" name="Google Shape;415;g2f21fecc330_2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dirty="0"/>
          </a:p>
        </p:txBody>
      </p:sp>
      <p:sp>
        <p:nvSpPr>
          <p:cNvPr id="424" name="Google Shape;42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dirty="0"/>
          </a:p>
        </p:txBody>
      </p:sp>
      <p:sp>
        <p:nvSpPr>
          <p:cNvPr id="424" name="Google Shape;42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dirty="0"/>
          </a:p>
        </p:txBody>
      </p:sp>
    </p:spTree>
    <p:extLst>
      <p:ext uri="{BB962C8B-B14F-4D97-AF65-F5344CB8AC3E}">
        <p14:creationId xmlns:p14="http://schemas.microsoft.com/office/powerpoint/2010/main" val="908557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dirty="0"/>
          </a:p>
        </p:txBody>
      </p:sp>
      <p:sp>
        <p:nvSpPr>
          <p:cNvPr id="433" name="Google Shape;43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Jack’s in year nine. He’s been questioning his sexuality for a while and he’s curious about what it would be like to have a boyfriend.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One night, a friend’s older brother (who’s in year 11) messages him. They start chatting. The messages become more flirty until the older boy asks Jack for a nude pic. Jack sends it. The other boy doesn’t send one back, and ghosts him.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The next day, Jack’s at football practice. Some of his teammates are laughing, saying they’ve seen him naked. He feels embarrassed and doesn’t know who else has seen the pics.  </a:t>
            </a:r>
            <a:endParaRPr dirty="0"/>
          </a:p>
          <a:p>
            <a:pPr marL="0" lvl="0" indent="0" algn="l" rtl="0">
              <a:lnSpc>
                <a:spcPct val="100000"/>
              </a:lnSpc>
              <a:spcBef>
                <a:spcPts val="0"/>
              </a:spcBef>
              <a:spcAft>
                <a:spcPts val="0"/>
              </a:spcAft>
              <a:buSzPts val="1400"/>
              <a:buNone/>
            </a:pPr>
            <a:endParaRPr dirty="0"/>
          </a:p>
        </p:txBody>
      </p:sp>
      <p:sp>
        <p:nvSpPr>
          <p:cNvPr id="443" name="Google Shape;44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f21fecc330_2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f21fecc330_2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1" name="Google Shape;451;g2f21fecc330_2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0" name="Google Shape;46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dirty="0"/>
          </a:p>
        </p:txBody>
      </p:sp>
    </p:spTree>
    <p:extLst>
      <p:ext uri="{BB962C8B-B14F-4D97-AF65-F5344CB8AC3E}">
        <p14:creationId xmlns:p14="http://schemas.microsoft.com/office/powerpoint/2010/main" val="1426944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0" name="Google Shape;46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dirty="0"/>
          </a:p>
        </p:txBody>
      </p:sp>
    </p:spTree>
    <p:extLst>
      <p:ext uri="{BB962C8B-B14F-4D97-AF65-F5344CB8AC3E}">
        <p14:creationId xmlns:p14="http://schemas.microsoft.com/office/powerpoint/2010/main" val="107966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GB" dirty="0"/>
              <a:t>https://learning.nspcc.org.uk/safeguarding-child-protection/lgbtq-children-young-people</a:t>
            </a:r>
            <a:endParaRPr dirty="0"/>
          </a:p>
        </p:txBody>
      </p:sp>
      <p:sp>
        <p:nvSpPr>
          <p:cNvPr id="469" name="Google Shape;46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GB" dirty="0"/>
              <a:t>https://learning.nspcc.org.uk/safeguarding-child-protection/lgbtq-children-young-people</a:t>
            </a:r>
            <a:endParaRPr dirty="0"/>
          </a:p>
        </p:txBody>
      </p:sp>
      <p:sp>
        <p:nvSpPr>
          <p:cNvPr id="469" name="Google Shape;46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dirty="0"/>
          </a:p>
        </p:txBody>
      </p:sp>
    </p:spTree>
    <p:extLst>
      <p:ext uri="{BB962C8B-B14F-4D97-AF65-F5344CB8AC3E}">
        <p14:creationId xmlns:p14="http://schemas.microsoft.com/office/powerpoint/2010/main" val="1811417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solidFill>
                  <a:srgbClr val="000000"/>
                </a:solidFill>
              </a:rPr>
              <a:t>Nadia is in her room, scrolling on her phone. Suddenly, she gets a message from her friend Lottie. It’s a photo.</a:t>
            </a:r>
            <a:endParaRPr dirty="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GB" dirty="0">
                <a:solidFill>
                  <a:srgbClr val="000000"/>
                </a:solidFill>
              </a:rPr>
              <a:t>She opens the message. It’s a topless pic of another girl from their year. Underneath it Lottie’s written a nasty message, ‘lol she’s so ugly’.</a:t>
            </a:r>
            <a:endParaRPr dirty="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GB" dirty="0">
                <a:solidFill>
                  <a:srgbClr val="000000"/>
                </a:solidFill>
              </a:rPr>
              <a:t>Nadia is shocked. She sends a message back, asking Lottie where she got the photo from.</a:t>
            </a:r>
            <a:endParaRPr dirty="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GB" dirty="0">
                <a:solidFill>
                  <a:srgbClr val="000000"/>
                </a:solidFill>
              </a:rPr>
              <a:t>Lottie replies saying one of the boys at school sent it to her. Lottie finds it funny.</a:t>
            </a:r>
            <a:endParaRPr dirty="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GB" dirty="0">
                <a:solidFill>
                  <a:srgbClr val="000000"/>
                </a:solidFill>
              </a:rPr>
              <a:t>Nadia is worried the other girl has no idea her photo is being shared round. She doesn’t know what to do. </a:t>
            </a:r>
            <a:endParaRPr dirty="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p:txBody>
      </p:sp>
      <p:sp>
        <p:nvSpPr>
          <p:cNvPr id="480" name="Google Shape;48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f21fecc330_2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f21fecc330_2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8" name="Google Shape;488;g2f21fecc330_2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dirty="0"/>
          </a:p>
        </p:txBody>
      </p:sp>
      <p:sp>
        <p:nvSpPr>
          <p:cNvPr id="497" name="Google Shape;49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dirty="0"/>
          </a:p>
        </p:txBody>
      </p:sp>
      <p:sp>
        <p:nvSpPr>
          <p:cNvPr id="497" name="Google Shape;49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dirty="0"/>
          </a:p>
        </p:txBody>
      </p:sp>
    </p:spTree>
    <p:extLst>
      <p:ext uri="{BB962C8B-B14F-4D97-AF65-F5344CB8AC3E}">
        <p14:creationId xmlns:p14="http://schemas.microsoft.com/office/powerpoint/2010/main" val="3730214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dirty="0"/>
          </a:p>
        </p:txBody>
      </p:sp>
      <p:sp>
        <p:nvSpPr>
          <p:cNvPr id="506" name="Google Shape;50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i="0" u="none" strike="noStrike" dirty="0">
                <a:solidFill>
                  <a:srgbClr val="000000"/>
                </a:solidFill>
              </a:rPr>
              <a:t>Rhys is in his room, scrolling on his phone. He gets a follow request and a message from a girl. He thinks she looks really good in her profile pic.</a:t>
            </a:r>
            <a:endParaRPr dirty="0"/>
          </a:p>
          <a:p>
            <a:pPr marL="0" lvl="0" indent="0" algn="l" rtl="0">
              <a:lnSpc>
                <a:spcPct val="100000"/>
              </a:lnSpc>
              <a:spcBef>
                <a:spcPts val="0"/>
              </a:spcBef>
              <a:spcAft>
                <a:spcPts val="0"/>
              </a:spcAft>
              <a:buSzPts val="1400"/>
              <a:buNone/>
            </a:pPr>
            <a:endParaRPr i="0" u="none" strike="noStrike" dirty="0">
              <a:solidFill>
                <a:srgbClr val="000000"/>
              </a:solidFill>
            </a:endParaRPr>
          </a:p>
          <a:p>
            <a:pPr marL="0" lvl="0" indent="0" algn="l" rtl="0">
              <a:lnSpc>
                <a:spcPct val="100000"/>
              </a:lnSpc>
              <a:spcBef>
                <a:spcPts val="0"/>
              </a:spcBef>
              <a:spcAft>
                <a:spcPts val="0"/>
              </a:spcAft>
              <a:buSzPts val="1400"/>
              <a:buNone/>
            </a:pPr>
            <a:r>
              <a:rPr lang="en-GB" i="0" u="none" strike="noStrike" dirty="0">
                <a:solidFill>
                  <a:srgbClr val="000000"/>
                </a:solidFill>
              </a:rPr>
              <a:t>They start sending messages back and forth, and Rhys thinks they’re getting on. The girl says she thinks Rhys is cute. They start flirting, then the girl asks to start a video call. </a:t>
            </a:r>
            <a:endParaRPr dirty="0"/>
          </a:p>
          <a:p>
            <a:pPr marL="0" lvl="0" indent="0" algn="l" rtl="0">
              <a:lnSpc>
                <a:spcPct val="100000"/>
              </a:lnSpc>
              <a:spcBef>
                <a:spcPts val="0"/>
              </a:spcBef>
              <a:spcAft>
                <a:spcPts val="0"/>
              </a:spcAft>
              <a:buSzPts val="1400"/>
              <a:buNone/>
            </a:pPr>
            <a:endParaRPr i="0" u="none" strike="noStrike" dirty="0">
              <a:solidFill>
                <a:srgbClr val="000000"/>
              </a:solidFill>
            </a:endParaRPr>
          </a:p>
          <a:p>
            <a:pPr marL="0" lvl="0" indent="0" algn="l" rtl="0">
              <a:lnSpc>
                <a:spcPct val="100000"/>
              </a:lnSpc>
              <a:spcBef>
                <a:spcPts val="0"/>
              </a:spcBef>
              <a:spcAft>
                <a:spcPts val="0"/>
              </a:spcAft>
              <a:buSzPts val="1400"/>
              <a:buNone/>
            </a:pPr>
            <a:r>
              <a:rPr lang="en-GB" i="0" u="none" strike="noStrike" dirty="0">
                <a:solidFill>
                  <a:srgbClr val="000000"/>
                </a:solidFill>
              </a:rPr>
              <a:t>Rhys joins the call and it looks like the girl’s naked. It looks real. She’s still messaging Rhys, pressuring him to copy the sexual things she’s doing on screen. He does it. </a:t>
            </a:r>
            <a:endParaRPr dirty="0"/>
          </a:p>
          <a:p>
            <a:pPr marL="0" lvl="0" indent="0" algn="l" rtl="0">
              <a:lnSpc>
                <a:spcPct val="100000"/>
              </a:lnSpc>
              <a:spcBef>
                <a:spcPts val="0"/>
              </a:spcBef>
              <a:spcAft>
                <a:spcPts val="0"/>
              </a:spcAft>
              <a:buSzPts val="1400"/>
              <a:buNone/>
            </a:pPr>
            <a:endParaRPr i="0" u="none" strike="noStrike" dirty="0">
              <a:solidFill>
                <a:srgbClr val="000000"/>
              </a:solidFill>
            </a:endParaRPr>
          </a:p>
          <a:p>
            <a:pPr marL="0" lvl="0" indent="0" algn="l" rtl="0">
              <a:lnSpc>
                <a:spcPct val="100000"/>
              </a:lnSpc>
              <a:spcBef>
                <a:spcPts val="0"/>
              </a:spcBef>
              <a:spcAft>
                <a:spcPts val="0"/>
              </a:spcAft>
              <a:buSzPts val="1400"/>
              <a:buNone/>
            </a:pPr>
            <a:r>
              <a:rPr lang="en-GB" i="0" u="none" strike="noStrike" dirty="0">
                <a:solidFill>
                  <a:srgbClr val="000000"/>
                </a:solidFill>
              </a:rPr>
              <a:t>Then, suddenly, the ‘girl’ ends the call. She starts to sound aggressive, saying she’s recorded what Rhys did and threatens to send it to all his followers. She plays the video back to prove she’s serious.</a:t>
            </a:r>
            <a:endParaRPr dirty="0"/>
          </a:p>
          <a:p>
            <a:pPr marL="0" lvl="0" indent="0" algn="l" rtl="0">
              <a:lnSpc>
                <a:spcPct val="100000"/>
              </a:lnSpc>
              <a:spcBef>
                <a:spcPts val="0"/>
              </a:spcBef>
              <a:spcAft>
                <a:spcPts val="0"/>
              </a:spcAft>
              <a:buSzPts val="1400"/>
              <a:buNone/>
            </a:pPr>
            <a:endParaRPr i="0" u="none" strike="noStrike" dirty="0">
              <a:solidFill>
                <a:srgbClr val="000000"/>
              </a:solidFill>
            </a:endParaRPr>
          </a:p>
          <a:p>
            <a:pPr marL="0" lvl="0" indent="0" algn="l" rtl="0">
              <a:lnSpc>
                <a:spcPct val="100000"/>
              </a:lnSpc>
              <a:spcBef>
                <a:spcPts val="0"/>
              </a:spcBef>
              <a:spcAft>
                <a:spcPts val="0"/>
              </a:spcAft>
              <a:buSzPts val="1400"/>
              <a:buNone/>
            </a:pPr>
            <a:r>
              <a:rPr lang="en-GB" i="0" u="none" strike="noStrike" dirty="0">
                <a:solidFill>
                  <a:srgbClr val="000000"/>
                </a:solidFill>
              </a:rPr>
              <a:t>Rhys is stunned. He begs her not to share the video with anyone. She says he needs to pay her £500, otherwise she’ll share it with everyone he knows. </a:t>
            </a:r>
            <a:endParaRPr dirty="0"/>
          </a:p>
          <a:p>
            <a:pPr marL="0" lvl="0" indent="0" algn="l" rtl="0">
              <a:lnSpc>
                <a:spcPct val="100000"/>
              </a:lnSpc>
              <a:spcBef>
                <a:spcPts val="0"/>
              </a:spcBef>
              <a:spcAft>
                <a:spcPts val="0"/>
              </a:spcAft>
              <a:buSzPts val="1400"/>
              <a:buNone/>
            </a:pPr>
            <a:endParaRPr i="0" u="none" strike="noStrike" dirty="0">
              <a:solidFill>
                <a:srgbClr val="000000"/>
              </a:solidFill>
            </a:endParaRPr>
          </a:p>
          <a:p>
            <a:pPr marL="0" lvl="0" indent="0" algn="l" rtl="0">
              <a:lnSpc>
                <a:spcPct val="100000"/>
              </a:lnSpc>
              <a:spcBef>
                <a:spcPts val="0"/>
              </a:spcBef>
              <a:spcAft>
                <a:spcPts val="0"/>
              </a:spcAft>
              <a:buSzPts val="1400"/>
              <a:buNone/>
            </a:pPr>
            <a:r>
              <a:rPr lang="en-GB" i="0" u="none" strike="noStrike" dirty="0">
                <a:solidFill>
                  <a:srgbClr val="000000"/>
                </a:solidFill>
              </a:rPr>
              <a:t>Rhys panics and blocks her. But he’s terrified that his video will be shared.</a:t>
            </a:r>
          </a:p>
        </p:txBody>
      </p:sp>
      <p:sp>
        <p:nvSpPr>
          <p:cNvPr id="516" name="Google Shape;51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f21fecc330_2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f21fecc330_2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dirty="0"/>
          </a:p>
        </p:txBody>
      </p:sp>
      <p:sp>
        <p:nvSpPr>
          <p:cNvPr id="524" name="Google Shape;524;g2f21fecc330_2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dirty="0"/>
          </a:p>
        </p:txBody>
      </p:sp>
      <p:sp>
        <p:nvSpPr>
          <p:cNvPr id="533" name="Google Shape;53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endParaRPr dirty="0"/>
          </a:p>
        </p:txBody>
      </p:sp>
      <p:sp>
        <p:nvSpPr>
          <p:cNvPr id="533" name="Google Shape;53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dirty="0"/>
          </a:p>
        </p:txBody>
      </p:sp>
    </p:spTree>
    <p:extLst>
      <p:ext uri="{BB962C8B-B14F-4D97-AF65-F5344CB8AC3E}">
        <p14:creationId xmlns:p14="http://schemas.microsoft.com/office/powerpoint/2010/main" val="2119004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r>
              <a:rPr lang="en-GB" dirty="0"/>
              <a:t>https://www.ceop.police.uk/Safety-Centre/</a:t>
            </a:r>
            <a:endParaRPr dirty="0"/>
          </a:p>
        </p:txBody>
      </p:sp>
      <p:sp>
        <p:nvSpPr>
          <p:cNvPr id="542" name="Google Shape;542;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57</a:t>
            </a:fld>
            <a:endParaRPr dirty="0"/>
          </a:p>
        </p:txBody>
      </p:sp>
    </p:spTree>
    <p:extLst>
      <p:ext uri="{BB962C8B-B14F-4D97-AF65-F5344CB8AC3E}">
        <p14:creationId xmlns:p14="http://schemas.microsoft.com/office/powerpoint/2010/main" val="27707047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9992" lvl="0" indent="0" algn="l" rtl="0">
              <a:lnSpc>
                <a:spcPct val="100000"/>
              </a:lnSpc>
              <a:spcBef>
                <a:spcPts val="0"/>
              </a:spcBef>
              <a:spcAft>
                <a:spcPts val="0"/>
              </a:spcAft>
              <a:buSzPts val="1400"/>
              <a:buNone/>
            </a:pPr>
            <a:r>
              <a:rPr lang="en-GB" dirty="0"/>
              <a:t>https://www.ceop.police.uk/Safety-Centre/</a:t>
            </a:r>
            <a:endParaRPr dirty="0"/>
          </a:p>
        </p:txBody>
      </p:sp>
      <p:sp>
        <p:nvSpPr>
          <p:cNvPr id="542" name="Google Shape;542;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58</a:t>
            </a:fld>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f21fecc330_2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2f21fecc330_2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2" name="Google Shape;552;g2f21fecc330_2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u="sng" dirty="0">
                <a:solidFill>
                  <a:schemeClr val="hlink"/>
                </a:solidFill>
                <a:hlinkClick r:id="rId3"/>
              </a:rPr>
              <a:t>http://www.thinkbeforeyoushare.org/</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4"/>
              </a:rPr>
              <a:t>https://www.iwf.org.uk/resources/sextortion/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5"/>
              </a:rPr>
              <a:t>https://www.gov.uk/government/publications/sharing-nudes-and-semi-nudes-advice-for-education-settings-working-with-children-and-young-people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6"/>
              </a:rPr>
              <a:t>https://www.csacentre.org.uk/app/uploads/2023/09/Communicating-with-children-education.pdf?_rt=M3wxfGNvbW11bmljYXRpbmd8MTcyMDYwMjE4Nw&amp;_rt_nonce=2ae2fc0548</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7"/>
              </a:rPr>
              <a:t>https://www.csacentre.org.uk/blog/artificially-generated-child-sexual-abuse-images-2024/</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8"/>
              </a:rPr>
              <a:t>https://www.csacentre.org.uk/courses/new-harmful-sexual-behaviour-in-online-contexts-course/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9"/>
              </a:rPr>
              <a:t>https://www.brook.org.uk/wp-content/uploads/2020/03/DR_REPORT_FINAL.pdf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10"/>
              </a:rPr>
              <a:t>https://pshe-association.org.uk/search?queryTerm=image%20sharing</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11"/>
              </a:rPr>
              <a:t>https://www.childline.org.uk/info-advice/bullying-abuse-safety/online-mobile-safety/report-remove/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12"/>
              </a:rPr>
              <a:t>https://shorespace.org.uk/</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u="sng" dirty="0">
                <a:solidFill>
                  <a:schemeClr val="hlink"/>
                </a:solidFill>
                <a:hlinkClick r:id="rId13"/>
              </a:rPr>
              <a:t>https://www.childline.org.uk/</a:t>
            </a:r>
            <a:r>
              <a:rPr lang="en-GB" dirty="0"/>
              <a:t> </a:t>
            </a:r>
            <a:endParaRPr dirty="0"/>
          </a:p>
        </p:txBody>
      </p:sp>
      <p:sp>
        <p:nvSpPr>
          <p:cNvPr id="560" name="Google Shape;560;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60</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f21fecc33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f21fecc33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g2f21fecc33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3" name="Google Shape;1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4" name="Google Shape;15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sp>
        <p:nvSpPr>
          <p:cNvPr id="16" name="Google Shape;16;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 name="Google Shape;18;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 name="Google Shape;1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7" name="Google Shape;3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5" name="Google Shape;4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4"/>
          <p:cNvSpPr>
            <a:spLocks noGrp="1"/>
          </p:cNvSpPr>
          <p:nvPr>
            <p:ph type="pic" idx="2"/>
          </p:nvPr>
        </p:nvSpPr>
        <p:spPr>
          <a:xfrm>
            <a:off x="5183188" y="987425"/>
            <a:ext cx="6172200" cy="4873625"/>
          </a:xfrm>
          <a:prstGeom prst="rect">
            <a:avLst/>
          </a:prstGeom>
          <a:noFill/>
          <a:ln>
            <a:noFill/>
          </a:ln>
        </p:spPr>
      </p:sp>
      <p:sp>
        <p:nvSpPr>
          <p:cNvPr id="68" name="Google Shape;68;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hyperlink" Target="https://www.brook.org.uk/wp-content/uploads/2020/03/DR_REPORT_FINAL.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gov.uk/government/publications/sharing-nudes-and-semi-nudes-advice-for-education-settings-working-with-children-and-young-people/sharing-nudes-and-semi-nudes-advice-for-education-settings-working-with-children-and-young-people"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hyperlink" Target="https://www.brook.org.uk/wp-content/uploads/2020/03/DR_REPORT_FINAL.pdf"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26.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hyperlink" Target="https://www.csacentre.org.uk/app/uploads/2023/09/Safety-Planning-in-Education.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csacentre.org.uk/app/uploads/2023/09/Safety-Planning-in-Education.pdf" TargetMode="External"/><Relationship Id="rId5" Type="http://schemas.openxmlformats.org/officeDocument/2006/relationships/image" Target="../media/image41.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youtu.be/SwSpo3N6CeEort-remove" TargetMode="External"/><Relationship Id="rId5" Type="http://schemas.openxmlformats.org/officeDocument/2006/relationships/image" Target="../media/image26.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time_continue=56&amp;v=SwSpo3N6CeE&amp;embeds_referring_euri=https%3A%2F%2Fwww.childline.org.uk%2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hyperlink" Target="https://www.iwf.org.uk/our-technology/report-remove/"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54.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47.png"/><Relationship Id="rId7"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bbc.co.uk/programmes/p0gfh242" TargetMode="External"/><Relationship Id="rId5" Type="http://schemas.openxmlformats.org/officeDocument/2006/relationships/image" Target="../media/image26.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5.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6.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5.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39.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7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7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7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1.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1.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22.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74.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74.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74.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74.pn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8.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78.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78.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www.ceop.police.uk/Safety-Centre/"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78.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hyperlink" Target="https://www.childline.org.uk/" TargetMode="External"/><Relationship Id="rId13" Type="http://schemas.openxmlformats.org/officeDocument/2006/relationships/hyperlink" Target="https://www.csacentre.org.uk/blog/artificially-generated-child-sexual-abuse-images-2024/" TargetMode="External"/><Relationship Id="rId3" Type="http://schemas.openxmlformats.org/officeDocument/2006/relationships/image" Target="../media/image80.png"/><Relationship Id="rId7" Type="http://schemas.openxmlformats.org/officeDocument/2006/relationships/hyperlink" Target="https://shorespace.org.uk/" TargetMode="External"/><Relationship Id="rId12" Type="http://schemas.openxmlformats.org/officeDocument/2006/relationships/hyperlink" Target="https://www.csacentre.org.uk/app/uploads/2023/09/Communicating-with-children-education.pdf?_rt=M3wxfGNvbW11bmljYXRpbmd8MTcyMDYwMjE4Nw&amp;_rt_nonce=2ae2fc0548" TargetMode="External"/><Relationship Id="rId2" Type="http://schemas.openxmlformats.org/officeDocument/2006/relationships/notesSlide" Target="../notesSlides/notesSlide60.xml"/><Relationship Id="rId16"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hyperlink" Target="https://www.childline.org.uk/info-advice/bullying-abuse-safety/online-mobile-safety/report-remove/" TargetMode="External"/><Relationship Id="rId11" Type="http://schemas.openxmlformats.org/officeDocument/2006/relationships/hyperlink" Target="https://www.gov.uk/government/publications/sharing-nudes-and-semi-nudes-advice-for-education-settings-working-with-children-and-young-people" TargetMode="External"/><Relationship Id="rId5" Type="http://schemas.openxmlformats.org/officeDocument/2006/relationships/hyperlink" Target="https://pshe-association.org.uk/search?queryTerm=image%20sharing" TargetMode="External"/><Relationship Id="rId15" Type="http://schemas.openxmlformats.org/officeDocument/2006/relationships/image" Target="../media/image83.png"/><Relationship Id="rId10" Type="http://schemas.openxmlformats.org/officeDocument/2006/relationships/hyperlink" Target="https://www.iwf.org.uk/resources/sextortion/" TargetMode="External"/><Relationship Id="rId4" Type="http://schemas.openxmlformats.org/officeDocument/2006/relationships/hyperlink" Target="https://www.brook.org.uk/wp-content/uploads/2020/03/DR_REPORT_FINAL.pdf" TargetMode="External"/><Relationship Id="rId9" Type="http://schemas.openxmlformats.org/officeDocument/2006/relationships/hyperlink" Target="http://www.thinkbeforeyoushare.org/" TargetMode="External"/><Relationship Id="rId14" Type="http://schemas.openxmlformats.org/officeDocument/2006/relationships/hyperlink" Target="https://www.csacentre.org.uk/courses/new-harmful-sexual-behaviour-in-online-contexts-cour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32FF"/>
        </a:solidFill>
        <a:effectLst/>
      </p:bgPr>
    </p:bg>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90" name="Google Shape;90;p1"/>
          <p:cNvSpPr txBox="1">
            <a:spLocks noGrp="1"/>
          </p:cNvSpPr>
          <p:nvPr>
            <p:ph type="body" idx="2"/>
          </p:nvPr>
        </p:nvSpPr>
        <p:spPr>
          <a:xfrm>
            <a:off x="4399000" y="2330626"/>
            <a:ext cx="7527600" cy="2817300"/>
          </a:xfrm>
          <a:prstGeom prst="rect">
            <a:avLst/>
          </a:prstGeom>
          <a:noFill/>
          <a:ln>
            <a:noFill/>
          </a:ln>
        </p:spPr>
        <p:txBody>
          <a:bodyPr spcFirstLastPara="1" wrap="square" lIns="720000" tIns="720000" rIns="720000" bIns="720000" anchor="t" anchorCtr="0">
            <a:noAutofit/>
          </a:bodyPr>
          <a:lstStyle/>
          <a:p>
            <a:pPr marL="89992" lvl="0" indent="0" algn="r" rtl="0">
              <a:lnSpc>
                <a:spcPct val="90000"/>
              </a:lnSpc>
              <a:spcBef>
                <a:spcPts val="0"/>
              </a:spcBef>
              <a:spcAft>
                <a:spcPts val="0"/>
              </a:spcAft>
              <a:buClr>
                <a:srgbClr val="0432FF"/>
              </a:buClr>
              <a:buSzPts val="4400"/>
              <a:buNone/>
            </a:pPr>
            <a:r>
              <a:rPr lang="en-GB" sz="2000" b="0" i="0" u="none" strike="noStrike" dirty="0">
                <a:solidFill>
                  <a:srgbClr val="0432FF"/>
                </a:solidFill>
              </a:rPr>
              <a:t>A staff training resource from </a:t>
            </a:r>
            <a:endParaRPr sz="2000" dirty="0">
              <a:solidFill>
                <a:srgbClr val="0432FF"/>
              </a:solidFill>
            </a:endParaRPr>
          </a:p>
          <a:p>
            <a:pPr marL="89992" lvl="0" indent="0" algn="r" rtl="0">
              <a:lnSpc>
                <a:spcPct val="90000"/>
              </a:lnSpc>
              <a:spcBef>
                <a:spcPts val="0"/>
              </a:spcBef>
              <a:spcAft>
                <a:spcPts val="0"/>
              </a:spcAft>
              <a:buClr>
                <a:srgbClr val="0432FF"/>
              </a:buClr>
              <a:buSzPts val="2400"/>
              <a:buNone/>
            </a:pPr>
            <a:r>
              <a:rPr lang="en-GB" sz="2000" b="0" i="0" u="none" strike="noStrike" dirty="0">
                <a:solidFill>
                  <a:srgbClr val="0432FF"/>
                </a:solidFill>
              </a:rPr>
              <a:t>the Internet Watch Foundation.</a:t>
            </a:r>
            <a:endParaRPr sz="2000" b="0" dirty="0">
              <a:solidFill>
                <a:srgbClr val="0432FF"/>
              </a:solidFill>
            </a:endParaRPr>
          </a:p>
        </p:txBody>
      </p:sp>
      <p:pic>
        <p:nvPicPr>
          <p:cNvPr id="91" name="Google Shape;91;p1" descr="A blue oval sign with white text&#10;&#10;Description automatically generated"/>
          <p:cNvPicPr preferRelativeResize="0"/>
          <p:nvPr/>
        </p:nvPicPr>
        <p:blipFill rotWithShape="1">
          <a:blip r:embed="rId4">
            <a:alphaModFix/>
          </a:blip>
          <a:srcRect/>
          <a:stretch/>
        </p:blipFill>
        <p:spPr>
          <a:xfrm rot="-921569">
            <a:off x="1065303" y="33508"/>
            <a:ext cx="4985789" cy="3748266"/>
          </a:xfrm>
          <a:prstGeom prst="rect">
            <a:avLst/>
          </a:prstGeom>
          <a:noFill/>
          <a:ln>
            <a:noFill/>
          </a:ln>
        </p:spPr>
      </p:pic>
      <p:pic>
        <p:nvPicPr>
          <p:cNvPr id="92" name="Google Shape;92;p1"/>
          <p:cNvPicPr preferRelativeResize="0"/>
          <p:nvPr/>
        </p:nvPicPr>
        <p:blipFill>
          <a:blip r:embed="rId5">
            <a:alphaModFix/>
          </a:blip>
          <a:stretch>
            <a:fillRect/>
          </a:stretch>
        </p:blipFill>
        <p:spPr>
          <a:xfrm>
            <a:off x="9207070" y="5307845"/>
            <a:ext cx="2033950" cy="1205975"/>
          </a:xfrm>
          <a:prstGeom prst="rect">
            <a:avLst/>
          </a:prstGeom>
          <a:noFill/>
          <a:ln>
            <a:noFill/>
          </a:ln>
        </p:spPr>
      </p:pic>
      <p:pic>
        <p:nvPicPr>
          <p:cNvPr id="93" name="Google Shape;93;p1"/>
          <p:cNvPicPr preferRelativeResize="0"/>
          <p:nvPr/>
        </p:nvPicPr>
        <p:blipFill>
          <a:blip r:embed="rId6">
            <a:alphaModFix/>
          </a:blip>
          <a:stretch>
            <a:fillRect/>
          </a:stretch>
        </p:blipFill>
        <p:spPr>
          <a:xfrm>
            <a:off x="6239125" y="1165925"/>
            <a:ext cx="4971701" cy="162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164"/>
        <p:cNvGrpSpPr/>
        <p:nvPr/>
      </p:nvGrpSpPr>
      <p:grpSpPr>
        <a:xfrm>
          <a:off x="0" y="0"/>
          <a:ext cx="0" cy="0"/>
          <a:chOff x="0" y="0"/>
          <a:chExt cx="0" cy="0"/>
        </a:xfrm>
      </p:grpSpPr>
      <p:pic>
        <p:nvPicPr>
          <p:cNvPr id="165" name="Google Shape;165;p9"/>
          <p:cNvPicPr preferRelativeResize="0"/>
          <p:nvPr/>
        </p:nvPicPr>
        <p:blipFill rotWithShape="1">
          <a:blip r:embed="rId3">
            <a:alphaModFix/>
          </a:blip>
          <a:srcRect/>
          <a:stretch/>
        </p:blipFill>
        <p:spPr>
          <a:xfrm>
            <a:off x="0" y="0"/>
            <a:ext cx="12192000" cy="1720850"/>
          </a:xfrm>
          <a:prstGeom prst="rect">
            <a:avLst/>
          </a:prstGeom>
          <a:noFill/>
          <a:ln>
            <a:noFill/>
          </a:ln>
        </p:spPr>
      </p:pic>
      <p:sp>
        <p:nvSpPr>
          <p:cNvPr id="166" name="Google Shape;166;p9"/>
          <p:cNvSpPr txBox="1"/>
          <p:nvPr/>
        </p:nvSpPr>
        <p:spPr>
          <a:xfrm>
            <a:off x="1107620" y="1720850"/>
            <a:ext cx="9976757" cy="104097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3200"/>
              <a:buFont typeface="Arial"/>
              <a:buNone/>
            </a:pPr>
            <a:r>
              <a:rPr lang="en-GB" sz="2500" b="1" dirty="0">
                <a:solidFill>
                  <a:schemeClr val="lt1"/>
                </a:solidFill>
              </a:rPr>
              <a:t>Young people can share messages on most social media and messaging platforms – including images and videos.</a:t>
            </a:r>
            <a:endParaRPr sz="700" b="0" i="0" u="none" strike="noStrike" cap="none" dirty="0">
              <a:solidFill>
                <a:srgbClr val="000000"/>
              </a:solidFill>
              <a:latin typeface="Arial"/>
              <a:ea typeface="Arial"/>
              <a:cs typeface="Arial"/>
              <a:sym typeface="Arial"/>
            </a:endParaRPr>
          </a:p>
        </p:txBody>
      </p:sp>
      <p:sp>
        <p:nvSpPr>
          <p:cNvPr id="167" name="Google Shape;167;p9"/>
          <p:cNvSpPr txBox="1"/>
          <p:nvPr/>
        </p:nvSpPr>
        <p:spPr>
          <a:xfrm>
            <a:off x="0" y="5731173"/>
            <a:ext cx="12191999" cy="1126827"/>
          </a:xfrm>
          <a:prstGeom prst="rect">
            <a:avLst/>
          </a:prstGeom>
          <a:noFill/>
          <a:ln>
            <a:noFill/>
          </a:ln>
        </p:spPr>
        <p:txBody>
          <a:bodyPr spcFirstLastPara="1" wrap="square" lIns="0" tIns="0" rIns="0" bIns="360000" anchor="b" anchorCtr="0">
            <a:noAutofit/>
          </a:bodyPr>
          <a:lstStyle/>
          <a:p>
            <a:pPr marR="0" lvl="0" indent="0" algn="ctr" rtl="0">
              <a:lnSpc>
                <a:spcPct val="100000"/>
              </a:lnSpc>
              <a:spcBef>
                <a:spcPts val="0"/>
              </a:spcBef>
              <a:spcAft>
                <a:spcPts val="0"/>
              </a:spcAft>
              <a:buClr>
                <a:srgbClr val="000000"/>
              </a:buClr>
              <a:buSzPts val="1400"/>
              <a:buFont typeface="Arial"/>
              <a:buNone/>
            </a:pPr>
            <a:r>
              <a:rPr lang="en-GB" sz="1400" b="0" i="0" strike="noStrike" cap="none" dirty="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https://www.brook.org.uk/wp-content/uploads/2020/03/DR_REPORT_FINAL.pdf</a:t>
            </a:r>
            <a:endParaRPr sz="1400" b="0" i="0" strike="noStrike" cap="none" dirty="0">
              <a:solidFill>
                <a:schemeClr val="bg1"/>
              </a:solidFill>
              <a:latin typeface="Arial"/>
              <a:ea typeface="Arial"/>
              <a:cs typeface="Arial"/>
              <a:sym typeface="Arial"/>
            </a:endParaRPr>
          </a:p>
        </p:txBody>
      </p:sp>
      <p:pic>
        <p:nvPicPr>
          <p:cNvPr id="168" name="Google Shape;168;p9"/>
          <p:cNvPicPr preferRelativeResize="0"/>
          <p:nvPr/>
        </p:nvPicPr>
        <p:blipFill rotWithShape="1">
          <a:blip r:embed="rId5">
            <a:alphaModFix/>
          </a:blip>
          <a:srcRect/>
          <a:stretch/>
        </p:blipFill>
        <p:spPr>
          <a:xfrm>
            <a:off x="1107620" y="2888434"/>
            <a:ext cx="9755649" cy="2597333"/>
          </a:xfrm>
          <a:prstGeom prst="rect">
            <a:avLst/>
          </a:prstGeom>
          <a:noFill/>
          <a:ln>
            <a:noFill/>
          </a:ln>
        </p:spPr>
      </p:pic>
      <p:pic>
        <p:nvPicPr>
          <p:cNvPr id="169" name="Google Shape;169;p9" descr="A green cucumber on a black background&#10;&#10;Description automatically generated"/>
          <p:cNvPicPr preferRelativeResize="0"/>
          <p:nvPr/>
        </p:nvPicPr>
        <p:blipFill rotWithShape="1">
          <a:blip r:embed="rId6">
            <a:alphaModFix/>
          </a:blip>
          <a:srcRect l="62830" t="30510"/>
          <a:stretch/>
        </p:blipFill>
        <p:spPr>
          <a:xfrm flipH="1">
            <a:off x="0" y="4687560"/>
            <a:ext cx="2063931" cy="21704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174"/>
        <p:cNvGrpSpPr/>
        <p:nvPr/>
      </p:nvGrpSpPr>
      <p:grpSpPr>
        <a:xfrm>
          <a:off x="0" y="0"/>
          <a:ext cx="0" cy="0"/>
          <a:chOff x="0" y="0"/>
          <a:chExt cx="0" cy="0"/>
        </a:xfrm>
      </p:grpSpPr>
      <p:sp>
        <p:nvSpPr>
          <p:cNvPr id="175" name="Google Shape;175;p10"/>
          <p:cNvSpPr txBox="1"/>
          <p:nvPr/>
        </p:nvSpPr>
        <p:spPr>
          <a:xfrm>
            <a:off x="2798618" y="3385402"/>
            <a:ext cx="2554800" cy="2937300"/>
          </a:xfrm>
          <a:prstGeom prst="rect">
            <a:avLst/>
          </a:prstGeom>
          <a:noFill/>
          <a:ln>
            <a:noFill/>
          </a:ln>
        </p:spPr>
        <p:txBody>
          <a:bodyPr spcFirstLastPara="1" wrap="square" lIns="360000" tIns="2160000" rIns="360000" bIns="360000" anchor="t" anchorCtr="0">
            <a:noAutofit/>
          </a:bodyPr>
          <a:lstStyle/>
          <a:p>
            <a:pPr marL="89992" marR="0" lvl="0" indent="0" algn="ctr" rtl="0">
              <a:lnSpc>
                <a:spcPct val="90000"/>
              </a:lnSpc>
              <a:spcBef>
                <a:spcPts val="0"/>
              </a:spcBef>
              <a:spcAft>
                <a:spcPts val="0"/>
              </a:spcAft>
              <a:buClr>
                <a:schemeClr val="lt1"/>
              </a:buClr>
              <a:buSzPts val="3200"/>
              <a:buFont typeface="Arial"/>
              <a:buNone/>
            </a:pPr>
            <a:r>
              <a:rPr lang="en-GB" sz="3200" b="1" i="0" u="none" strike="noStrike" cap="none" dirty="0">
                <a:solidFill>
                  <a:schemeClr val="lt1"/>
                </a:solidFill>
                <a:latin typeface="Arial"/>
                <a:ea typeface="Arial"/>
                <a:cs typeface="Arial"/>
                <a:sym typeface="Arial"/>
              </a:rPr>
              <a:t>Airdrop</a:t>
            </a:r>
            <a:endParaRPr sz="1400" b="0" i="0" u="none" strike="noStrike" cap="none" dirty="0">
              <a:solidFill>
                <a:srgbClr val="000000"/>
              </a:solidFill>
              <a:latin typeface="Arial"/>
              <a:ea typeface="Arial"/>
              <a:cs typeface="Arial"/>
              <a:sym typeface="Arial"/>
            </a:endParaRPr>
          </a:p>
        </p:txBody>
      </p:sp>
      <p:sp>
        <p:nvSpPr>
          <p:cNvPr id="176" name="Google Shape;176;p10"/>
          <p:cNvSpPr txBox="1"/>
          <p:nvPr/>
        </p:nvSpPr>
        <p:spPr>
          <a:xfrm>
            <a:off x="5776450" y="3385400"/>
            <a:ext cx="3481500" cy="2937300"/>
          </a:xfrm>
          <a:prstGeom prst="rect">
            <a:avLst/>
          </a:prstGeom>
          <a:noFill/>
          <a:ln>
            <a:noFill/>
          </a:ln>
        </p:spPr>
        <p:txBody>
          <a:bodyPr spcFirstLastPara="1" wrap="square" lIns="360000" tIns="2160000" rIns="360000" bIns="360000" anchor="t" anchorCtr="0">
            <a:noAutofit/>
          </a:bodyPr>
          <a:lstStyle/>
          <a:p>
            <a:pPr marL="89992" marR="0" lvl="0" indent="0" algn="ctr" rtl="0">
              <a:lnSpc>
                <a:spcPct val="90000"/>
              </a:lnSpc>
              <a:spcBef>
                <a:spcPts val="0"/>
              </a:spcBef>
              <a:spcAft>
                <a:spcPts val="0"/>
              </a:spcAft>
              <a:buClr>
                <a:schemeClr val="lt1"/>
              </a:buClr>
              <a:buSzPts val="3200"/>
              <a:buFont typeface="Arial"/>
              <a:buNone/>
            </a:pPr>
            <a:r>
              <a:rPr lang="en-GB" sz="3200" b="1" i="0" u="none" strike="noStrike" cap="none" dirty="0">
                <a:solidFill>
                  <a:schemeClr val="lt1"/>
                </a:solidFill>
                <a:latin typeface="Arial"/>
                <a:ea typeface="Arial"/>
                <a:cs typeface="Arial"/>
                <a:sym typeface="Arial"/>
              </a:rPr>
              <a:t>Nearby</a:t>
            </a:r>
            <a:r>
              <a:rPr lang="en-GB" sz="3200" b="1" dirty="0">
                <a:solidFill>
                  <a:schemeClr val="lt1"/>
                </a:solidFill>
              </a:rPr>
              <a:t> </a:t>
            </a:r>
            <a:r>
              <a:rPr lang="en-GB" sz="3200" b="1" i="0" u="none" strike="noStrike" cap="none" dirty="0">
                <a:solidFill>
                  <a:schemeClr val="lt1"/>
                </a:solidFill>
                <a:latin typeface="Arial"/>
                <a:ea typeface="Arial"/>
                <a:cs typeface="Arial"/>
                <a:sym typeface="Arial"/>
              </a:rPr>
              <a:t>share</a:t>
            </a:r>
            <a:endParaRPr sz="1400" b="0" i="0" u="none" strike="noStrike" cap="none" dirty="0">
              <a:solidFill>
                <a:srgbClr val="000000"/>
              </a:solidFill>
              <a:latin typeface="Arial"/>
              <a:ea typeface="Arial"/>
              <a:cs typeface="Arial"/>
              <a:sym typeface="Arial"/>
            </a:endParaRPr>
          </a:p>
        </p:txBody>
      </p:sp>
      <p:sp>
        <p:nvSpPr>
          <p:cNvPr id="177" name="Google Shape;177;p10"/>
          <p:cNvSpPr txBox="1"/>
          <p:nvPr/>
        </p:nvSpPr>
        <p:spPr>
          <a:xfrm>
            <a:off x="1919875" y="1720850"/>
            <a:ext cx="7717800" cy="15234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3200"/>
              <a:buFont typeface="Arial"/>
              <a:buNone/>
            </a:pPr>
            <a:r>
              <a:rPr lang="en-GB" sz="2500" b="1" i="0" u="none" strike="noStrike" cap="none" dirty="0">
                <a:solidFill>
                  <a:schemeClr val="lt1"/>
                </a:solidFill>
                <a:latin typeface="Arial"/>
                <a:ea typeface="Arial"/>
                <a:cs typeface="Arial"/>
                <a:sym typeface="Arial"/>
              </a:rPr>
              <a:t>Most smartphones let users share images </a:t>
            </a:r>
            <a:br>
              <a:rPr lang="en-GB" sz="2500" b="1" i="0" u="none" strike="noStrike" cap="none" dirty="0">
                <a:solidFill>
                  <a:schemeClr val="lt1"/>
                </a:solidFill>
                <a:latin typeface="Arial"/>
                <a:ea typeface="Arial"/>
                <a:cs typeface="Arial"/>
                <a:sym typeface="Arial"/>
              </a:rPr>
            </a:br>
            <a:r>
              <a:rPr lang="en-GB" sz="2500" b="1" i="0" u="none" strike="noStrike" cap="none" dirty="0">
                <a:solidFill>
                  <a:schemeClr val="lt1"/>
                </a:solidFill>
                <a:latin typeface="Arial"/>
                <a:ea typeface="Arial"/>
                <a:cs typeface="Arial"/>
                <a:sym typeface="Arial"/>
              </a:rPr>
              <a:t>and video through Bluetooth directly to other phones. Some young people use this to share unsolicited sexual images. </a:t>
            </a:r>
            <a:endParaRPr sz="2500" b="0" i="0" u="none" strike="noStrike" cap="none" dirty="0">
              <a:solidFill>
                <a:srgbClr val="000000"/>
              </a:solidFill>
              <a:latin typeface="Arial"/>
              <a:ea typeface="Arial"/>
              <a:cs typeface="Arial"/>
              <a:sym typeface="Arial"/>
            </a:endParaRPr>
          </a:p>
        </p:txBody>
      </p:sp>
      <p:pic>
        <p:nvPicPr>
          <p:cNvPr id="178" name="Google Shape;178;p10"/>
          <p:cNvPicPr preferRelativeResize="0"/>
          <p:nvPr/>
        </p:nvPicPr>
        <p:blipFill rotWithShape="1">
          <a:blip r:embed="rId3">
            <a:alphaModFix/>
          </a:blip>
          <a:srcRect/>
          <a:stretch/>
        </p:blipFill>
        <p:spPr>
          <a:xfrm>
            <a:off x="2957945" y="3385402"/>
            <a:ext cx="5853545" cy="1920334"/>
          </a:xfrm>
          <a:prstGeom prst="rect">
            <a:avLst/>
          </a:prstGeom>
          <a:noFill/>
          <a:ln>
            <a:noFill/>
          </a:ln>
        </p:spPr>
      </p:pic>
      <p:pic>
        <p:nvPicPr>
          <p:cNvPr id="179" name="Google Shape;179;p10" descr="A green cucumber on a black background&#10;&#10;Description automatically generated"/>
          <p:cNvPicPr preferRelativeResize="0"/>
          <p:nvPr/>
        </p:nvPicPr>
        <p:blipFill rotWithShape="1">
          <a:blip r:embed="rId4">
            <a:alphaModFix/>
          </a:blip>
          <a:srcRect l="62830" t="30510"/>
          <a:stretch/>
        </p:blipFill>
        <p:spPr>
          <a:xfrm rot="-5400000">
            <a:off x="9699660" y="-62176"/>
            <a:ext cx="2409571" cy="2533917"/>
          </a:xfrm>
          <a:prstGeom prst="rect">
            <a:avLst/>
          </a:prstGeom>
          <a:noFill/>
          <a:ln>
            <a:noFill/>
          </a:ln>
        </p:spPr>
      </p:pic>
      <p:pic>
        <p:nvPicPr>
          <p:cNvPr id="180" name="Google Shape;180;p10"/>
          <p:cNvPicPr preferRelativeResize="0"/>
          <p:nvPr/>
        </p:nvPicPr>
        <p:blipFill rotWithShape="1">
          <a:blip r:embed="rId5">
            <a:alphaModFix/>
          </a:blip>
          <a:srcRect/>
          <a:stretch/>
        </p:blipFill>
        <p:spPr>
          <a:xfrm>
            <a:off x="0" y="0"/>
            <a:ext cx="12192000" cy="1720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6" scaled="0"/>
        </a:gradFill>
        <a:effectLst/>
      </p:bgPr>
    </p:bg>
    <p:spTree>
      <p:nvGrpSpPr>
        <p:cNvPr id="1" name="Shape 185"/>
        <p:cNvGrpSpPr/>
        <p:nvPr/>
      </p:nvGrpSpPr>
      <p:grpSpPr>
        <a:xfrm>
          <a:off x="0" y="0"/>
          <a:ext cx="0" cy="0"/>
          <a:chOff x="0" y="0"/>
          <a:chExt cx="0" cy="0"/>
        </a:xfrm>
      </p:grpSpPr>
      <p:sp>
        <p:nvSpPr>
          <p:cNvPr id="186" name="Google Shape;186;g2f21fecc330_2_2"/>
          <p:cNvSpPr txBox="1"/>
          <p:nvPr/>
        </p:nvSpPr>
        <p:spPr>
          <a:xfrm>
            <a:off x="198926" y="2923875"/>
            <a:ext cx="2321400" cy="2937300"/>
          </a:xfrm>
          <a:prstGeom prst="rect">
            <a:avLst/>
          </a:prstGeom>
          <a:noFill/>
          <a:ln>
            <a:noFill/>
          </a:ln>
        </p:spPr>
        <p:txBody>
          <a:bodyPr spcFirstLastPara="1" wrap="square" lIns="360000" tIns="2160000" rIns="360000" bIns="360000" anchor="t" anchorCtr="0">
            <a:noAutofit/>
          </a:bodyPr>
          <a:lstStyle/>
          <a:p>
            <a:pPr marL="89992" marR="0" lvl="0" indent="0" algn="ctr" rtl="0">
              <a:lnSpc>
                <a:spcPct val="90000"/>
              </a:lnSpc>
              <a:spcBef>
                <a:spcPts val="0"/>
              </a:spcBef>
              <a:spcAft>
                <a:spcPts val="0"/>
              </a:spcAft>
              <a:buClr>
                <a:schemeClr val="lt1"/>
              </a:buClr>
              <a:buSzPts val="3200"/>
              <a:buFont typeface="Arial"/>
              <a:buNone/>
            </a:pPr>
            <a:r>
              <a:rPr lang="en-GB" sz="2000" b="1" dirty="0">
                <a:solidFill>
                  <a:schemeClr val="lt1"/>
                </a:solidFill>
              </a:rPr>
              <a:t>Twitch</a:t>
            </a:r>
            <a:endParaRPr sz="2000" b="0" i="0" u="none" strike="noStrike" cap="none" dirty="0">
              <a:solidFill>
                <a:srgbClr val="000000"/>
              </a:solidFill>
              <a:latin typeface="Arial"/>
              <a:ea typeface="Arial"/>
              <a:cs typeface="Arial"/>
              <a:sym typeface="Arial"/>
            </a:endParaRPr>
          </a:p>
        </p:txBody>
      </p:sp>
      <p:sp>
        <p:nvSpPr>
          <p:cNvPr id="187" name="Google Shape;187;g2f21fecc330_2_2"/>
          <p:cNvSpPr txBox="1"/>
          <p:nvPr/>
        </p:nvSpPr>
        <p:spPr>
          <a:xfrm>
            <a:off x="1914750" y="1720850"/>
            <a:ext cx="8362500" cy="15234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3200"/>
              <a:buFont typeface="Arial"/>
              <a:buNone/>
            </a:pPr>
            <a:r>
              <a:rPr lang="en-GB" sz="2500" b="1" dirty="0">
                <a:solidFill>
                  <a:schemeClr val="lt1"/>
                </a:solidFill>
              </a:rPr>
              <a:t>Young people can also share images, videos and livestreams through gaming platforms – where </a:t>
            </a:r>
            <a:br>
              <a:rPr lang="en-GB" sz="2500" b="1" dirty="0">
                <a:solidFill>
                  <a:schemeClr val="lt1"/>
                </a:solidFill>
              </a:rPr>
            </a:br>
            <a:r>
              <a:rPr lang="en-GB" sz="2500" b="1" dirty="0">
                <a:solidFill>
                  <a:schemeClr val="lt1"/>
                </a:solidFill>
              </a:rPr>
              <a:t>it’s easy for them to be approached by strangers.</a:t>
            </a:r>
            <a:r>
              <a:rPr lang="en-GB" sz="2500" b="1" i="0" u="none" strike="noStrike" cap="none" dirty="0">
                <a:solidFill>
                  <a:schemeClr val="lt1"/>
                </a:solidFill>
                <a:latin typeface="Arial"/>
                <a:ea typeface="Arial"/>
                <a:cs typeface="Arial"/>
                <a:sym typeface="Arial"/>
              </a:rPr>
              <a:t> </a:t>
            </a:r>
            <a:endParaRPr sz="2500" b="0" i="0" u="none" strike="noStrike" cap="none" dirty="0">
              <a:solidFill>
                <a:srgbClr val="000000"/>
              </a:solidFill>
              <a:latin typeface="Arial"/>
              <a:ea typeface="Arial"/>
              <a:cs typeface="Arial"/>
              <a:sym typeface="Arial"/>
            </a:endParaRPr>
          </a:p>
        </p:txBody>
      </p:sp>
      <p:pic>
        <p:nvPicPr>
          <p:cNvPr id="188" name="Google Shape;188;g2f21fecc330_2_2" descr="A green cucumber on a black background&#10;&#10;Description automatically generated"/>
          <p:cNvPicPr preferRelativeResize="0"/>
          <p:nvPr/>
        </p:nvPicPr>
        <p:blipFill rotWithShape="1">
          <a:blip r:embed="rId3">
            <a:alphaModFix/>
          </a:blip>
          <a:srcRect l="62829" t="30512"/>
          <a:stretch/>
        </p:blipFill>
        <p:spPr>
          <a:xfrm rot="-5400000">
            <a:off x="9699660" y="-62176"/>
            <a:ext cx="2409571" cy="2533918"/>
          </a:xfrm>
          <a:prstGeom prst="rect">
            <a:avLst/>
          </a:prstGeom>
          <a:noFill/>
          <a:ln>
            <a:noFill/>
          </a:ln>
        </p:spPr>
      </p:pic>
      <p:pic>
        <p:nvPicPr>
          <p:cNvPr id="189" name="Google Shape;189;g2f21fecc330_2_2"/>
          <p:cNvPicPr preferRelativeResize="0"/>
          <p:nvPr/>
        </p:nvPicPr>
        <p:blipFill>
          <a:blip r:embed="rId4">
            <a:alphaModFix/>
          </a:blip>
          <a:stretch>
            <a:fillRect/>
          </a:stretch>
        </p:blipFill>
        <p:spPr>
          <a:xfrm>
            <a:off x="0" y="0"/>
            <a:ext cx="12192000" cy="1720850"/>
          </a:xfrm>
          <a:prstGeom prst="rect">
            <a:avLst/>
          </a:prstGeom>
          <a:noFill/>
          <a:ln>
            <a:noFill/>
          </a:ln>
        </p:spPr>
      </p:pic>
      <p:sp>
        <p:nvSpPr>
          <p:cNvPr id="190" name="Google Shape;190;g2f21fecc330_2_2"/>
          <p:cNvSpPr txBox="1"/>
          <p:nvPr/>
        </p:nvSpPr>
        <p:spPr>
          <a:xfrm>
            <a:off x="2441736" y="2923875"/>
            <a:ext cx="2321400" cy="2937300"/>
          </a:xfrm>
          <a:prstGeom prst="rect">
            <a:avLst/>
          </a:prstGeom>
          <a:noFill/>
          <a:ln>
            <a:noFill/>
          </a:ln>
        </p:spPr>
        <p:txBody>
          <a:bodyPr spcFirstLastPara="1" wrap="square" lIns="360000" tIns="2160000" rIns="360000" bIns="360000" anchor="t" anchorCtr="0">
            <a:noAutofit/>
          </a:bodyPr>
          <a:lstStyle/>
          <a:p>
            <a:pPr marL="89992" lvl="0" indent="0" algn="ctr" rtl="0">
              <a:lnSpc>
                <a:spcPct val="90000"/>
              </a:lnSpc>
              <a:spcBef>
                <a:spcPts val="0"/>
              </a:spcBef>
              <a:spcAft>
                <a:spcPts val="0"/>
              </a:spcAft>
              <a:buClr>
                <a:schemeClr val="lt1"/>
              </a:buClr>
              <a:buSzPts val="3200"/>
              <a:buFont typeface="Arial"/>
              <a:buNone/>
            </a:pPr>
            <a:r>
              <a:rPr lang="en-GB" sz="2000" b="1" dirty="0">
                <a:solidFill>
                  <a:schemeClr val="lt1"/>
                </a:solidFill>
              </a:rPr>
              <a:t>Xbox Live</a:t>
            </a:r>
            <a:endParaRPr sz="2000" b="0" i="0" u="none" strike="noStrike" cap="none" dirty="0">
              <a:solidFill>
                <a:srgbClr val="000000"/>
              </a:solidFill>
              <a:latin typeface="Arial"/>
              <a:ea typeface="Arial"/>
              <a:cs typeface="Arial"/>
              <a:sym typeface="Arial"/>
            </a:endParaRPr>
          </a:p>
        </p:txBody>
      </p:sp>
      <p:sp>
        <p:nvSpPr>
          <p:cNvPr id="191" name="Google Shape;191;g2f21fecc330_2_2"/>
          <p:cNvSpPr txBox="1"/>
          <p:nvPr/>
        </p:nvSpPr>
        <p:spPr>
          <a:xfrm>
            <a:off x="7162781" y="2923875"/>
            <a:ext cx="2321400" cy="2937300"/>
          </a:xfrm>
          <a:prstGeom prst="rect">
            <a:avLst/>
          </a:prstGeom>
          <a:noFill/>
          <a:ln>
            <a:noFill/>
          </a:ln>
        </p:spPr>
        <p:txBody>
          <a:bodyPr spcFirstLastPara="1" wrap="square" lIns="360000" tIns="2160000" rIns="360000" bIns="360000" anchor="t" anchorCtr="0">
            <a:noAutofit/>
          </a:bodyPr>
          <a:lstStyle/>
          <a:p>
            <a:pPr marL="89992" lvl="0" indent="0" algn="ctr" rtl="0">
              <a:lnSpc>
                <a:spcPct val="90000"/>
              </a:lnSpc>
              <a:spcBef>
                <a:spcPts val="0"/>
              </a:spcBef>
              <a:spcAft>
                <a:spcPts val="0"/>
              </a:spcAft>
              <a:buClr>
                <a:schemeClr val="lt1"/>
              </a:buClr>
              <a:buSzPts val="3200"/>
              <a:buFont typeface="Arial"/>
              <a:buNone/>
            </a:pPr>
            <a:r>
              <a:rPr lang="en-GB" sz="2000" b="1" dirty="0">
                <a:solidFill>
                  <a:schemeClr val="lt1"/>
                </a:solidFill>
              </a:rPr>
              <a:t>Steam</a:t>
            </a:r>
            <a:endParaRPr sz="2000" b="0" i="0" u="none" strike="noStrike" cap="none" dirty="0">
              <a:solidFill>
                <a:srgbClr val="000000"/>
              </a:solidFill>
              <a:latin typeface="Arial"/>
              <a:ea typeface="Arial"/>
              <a:cs typeface="Arial"/>
              <a:sym typeface="Arial"/>
            </a:endParaRPr>
          </a:p>
        </p:txBody>
      </p:sp>
      <p:pic>
        <p:nvPicPr>
          <p:cNvPr id="192" name="Google Shape;192;g2f21fecc330_2_2"/>
          <p:cNvPicPr preferRelativeResize="0"/>
          <p:nvPr/>
        </p:nvPicPr>
        <p:blipFill>
          <a:blip r:embed="rId5">
            <a:alphaModFix/>
          </a:blip>
          <a:stretch>
            <a:fillRect/>
          </a:stretch>
        </p:blipFill>
        <p:spPr>
          <a:xfrm>
            <a:off x="7738073" y="3728975"/>
            <a:ext cx="1235429" cy="1237250"/>
          </a:xfrm>
          <a:prstGeom prst="rect">
            <a:avLst/>
          </a:prstGeom>
          <a:noFill/>
          <a:ln>
            <a:noFill/>
          </a:ln>
        </p:spPr>
      </p:pic>
      <p:pic>
        <p:nvPicPr>
          <p:cNvPr id="193" name="Google Shape;193;g2f21fecc330_2_2"/>
          <p:cNvPicPr preferRelativeResize="0"/>
          <p:nvPr/>
        </p:nvPicPr>
        <p:blipFill>
          <a:blip r:embed="rId6">
            <a:alphaModFix/>
          </a:blip>
          <a:stretch>
            <a:fillRect/>
          </a:stretch>
        </p:blipFill>
        <p:spPr>
          <a:xfrm>
            <a:off x="904575" y="3758317"/>
            <a:ext cx="1010175" cy="1178550"/>
          </a:xfrm>
          <a:prstGeom prst="rect">
            <a:avLst/>
          </a:prstGeom>
          <a:noFill/>
          <a:ln>
            <a:noFill/>
          </a:ln>
        </p:spPr>
      </p:pic>
      <p:pic>
        <p:nvPicPr>
          <p:cNvPr id="194" name="Google Shape;194;g2f21fecc330_2_2"/>
          <p:cNvPicPr preferRelativeResize="0"/>
          <p:nvPr/>
        </p:nvPicPr>
        <p:blipFill>
          <a:blip r:embed="rId7">
            <a:alphaModFix/>
          </a:blip>
          <a:stretch>
            <a:fillRect/>
          </a:stretch>
        </p:blipFill>
        <p:spPr>
          <a:xfrm>
            <a:off x="3019337" y="3742382"/>
            <a:ext cx="1205025" cy="1210425"/>
          </a:xfrm>
          <a:prstGeom prst="rect">
            <a:avLst/>
          </a:prstGeom>
          <a:noFill/>
          <a:ln>
            <a:noFill/>
          </a:ln>
        </p:spPr>
      </p:pic>
      <p:sp>
        <p:nvSpPr>
          <p:cNvPr id="195" name="Google Shape;195;g2f21fecc330_2_2"/>
          <p:cNvSpPr txBox="1"/>
          <p:nvPr/>
        </p:nvSpPr>
        <p:spPr>
          <a:xfrm>
            <a:off x="4841496" y="2923875"/>
            <a:ext cx="2321400" cy="2937300"/>
          </a:xfrm>
          <a:prstGeom prst="rect">
            <a:avLst/>
          </a:prstGeom>
          <a:noFill/>
          <a:ln>
            <a:noFill/>
          </a:ln>
        </p:spPr>
        <p:txBody>
          <a:bodyPr spcFirstLastPara="1" wrap="square" lIns="360000" tIns="2160000" rIns="360000" bIns="360000" anchor="t" anchorCtr="0">
            <a:noAutofit/>
          </a:bodyPr>
          <a:lstStyle/>
          <a:p>
            <a:pPr marL="89992" lvl="0" indent="0" algn="ctr" rtl="0">
              <a:lnSpc>
                <a:spcPct val="90000"/>
              </a:lnSpc>
              <a:spcBef>
                <a:spcPts val="0"/>
              </a:spcBef>
              <a:spcAft>
                <a:spcPts val="0"/>
              </a:spcAft>
              <a:buClr>
                <a:schemeClr val="lt1"/>
              </a:buClr>
              <a:buSzPts val="3200"/>
              <a:buFont typeface="Arial"/>
              <a:buNone/>
            </a:pPr>
            <a:r>
              <a:rPr lang="en-GB" sz="2000" b="1" dirty="0">
                <a:solidFill>
                  <a:schemeClr val="lt1"/>
                </a:solidFill>
              </a:rPr>
              <a:t>Playstation network</a:t>
            </a:r>
            <a:endParaRPr sz="2000" b="0" i="0" u="none" strike="noStrike" cap="none" dirty="0">
              <a:solidFill>
                <a:srgbClr val="000000"/>
              </a:solidFill>
              <a:latin typeface="Arial"/>
              <a:ea typeface="Arial"/>
              <a:cs typeface="Arial"/>
              <a:sym typeface="Arial"/>
            </a:endParaRPr>
          </a:p>
        </p:txBody>
      </p:sp>
      <p:pic>
        <p:nvPicPr>
          <p:cNvPr id="196" name="Google Shape;196;g2f21fecc330_2_2"/>
          <p:cNvPicPr preferRelativeResize="0"/>
          <p:nvPr/>
        </p:nvPicPr>
        <p:blipFill>
          <a:blip r:embed="rId8">
            <a:alphaModFix/>
          </a:blip>
          <a:stretch>
            <a:fillRect/>
          </a:stretch>
        </p:blipFill>
        <p:spPr>
          <a:xfrm>
            <a:off x="5202463" y="3728975"/>
            <a:ext cx="1599456" cy="1237250"/>
          </a:xfrm>
          <a:prstGeom prst="rect">
            <a:avLst/>
          </a:prstGeom>
          <a:noFill/>
          <a:ln>
            <a:noFill/>
          </a:ln>
        </p:spPr>
      </p:pic>
      <p:sp>
        <p:nvSpPr>
          <p:cNvPr id="197" name="Google Shape;197;g2f21fecc330_2_2"/>
          <p:cNvSpPr txBox="1"/>
          <p:nvPr/>
        </p:nvSpPr>
        <p:spPr>
          <a:xfrm>
            <a:off x="9484066" y="2923875"/>
            <a:ext cx="2321400" cy="2937300"/>
          </a:xfrm>
          <a:prstGeom prst="rect">
            <a:avLst/>
          </a:prstGeom>
          <a:noFill/>
          <a:ln>
            <a:noFill/>
          </a:ln>
        </p:spPr>
        <p:txBody>
          <a:bodyPr spcFirstLastPara="1" wrap="square" lIns="360000" tIns="2160000" rIns="360000" bIns="360000" anchor="t" anchorCtr="0">
            <a:noAutofit/>
          </a:bodyPr>
          <a:lstStyle/>
          <a:p>
            <a:pPr marL="89992" lvl="0" indent="0" algn="ctr" rtl="0">
              <a:lnSpc>
                <a:spcPct val="90000"/>
              </a:lnSpc>
              <a:spcBef>
                <a:spcPts val="0"/>
              </a:spcBef>
              <a:spcAft>
                <a:spcPts val="0"/>
              </a:spcAft>
              <a:buClr>
                <a:schemeClr val="lt1"/>
              </a:buClr>
              <a:buSzPts val="3200"/>
              <a:buFont typeface="Arial"/>
              <a:buNone/>
            </a:pPr>
            <a:r>
              <a:rPr lang="en-GB" sz="2000" b="1" dirty="0">
                <a:solidFill>
                  <a:schemeClr val="lt1"/>
                </a:solidFill>
              </a:rPr>
              <a:t>Nintendo network</a:t>
            </a:r>
            <a:endParaRPr sz="2000" b="0" i="0" u="none" strike="noStrike" cap="none" dirty="0">
              <a:solidFill>
                <a:srgbClr val="000000"/>
              </a:solidFill>
              <a:latin typeface="Arial"/>
              <a:ea typeface="Arial"/>
              <a:cs typeface="Arial"/>
              <a:sym typeface="Arial"/>
            </a:endParaRPr>
          </a:p>
        </p:txBody>
      </p:sp>
      <p:pic>
        <p:nvPicPr>
          <p:cNvPr id="198" name="Google Shape;198;g2f21fecc330_2_2"/>
          <p:cNvPicPr preferRelativeResize="0"/>
          <p:nvPr/>
        </p:nvPicPr>
        <p:blipFill>
          <a:blip r:embed="rId9">
            <a:alphaModFix/>
          </a:blip>
          <a:stretch>
            <a:fillRect/>
          </a:stretch>
        </p:blipFill>
        <p:spPr>
          <a:xfrm>
            <a:off x="10207088" y="3621450"/>
            <a:ext cx="1143022" cy="1237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203"/>
        <p:cNvGrpSpPr/>
        <p:nvPr/>
      </p:nvGrpSpPr>
      <p:grpSpPr>
        <a:xfrm>
          <a:off x="0" y="0"/>
          <a:ext cx="0" cy="0"/>
          <a:chOff x="0" y="0"/>
          <a:chExt cx="0" cy="0"/>
        </a:xfrm>
      </p:grpSpPr>
      <p:sp>
        <p:nvSpPr>
          <p:cNvPr id="204" name="Google Shape;204;p11"/>
          <p:cNvSpPr txBox="1">
            <a:spLocks noGrp="1"/>
          </p:cNvSpPr>
          <p:nvPr>
            <p:ph type="body" idx="2"/>
          </p:nvPr>
        </p:nvSpPr>
        <p:spPr>
          <a:xfrm>
            <a:off x="516924" y="0"/>
            <a:ext cx="11158200" cy="6858000"/>
          </a:xfrm>
          <a:prstGeom prst="rect">
            <a:avLst/>
          </a:prstGeom>
          <a:noFill/>
          <a:ln>
            <a:noFill/>
          </a:ln>
        </p:spPr>
        <p:txBody>
          <a:bodyPr spcFirstLastPara="1" wrap="square" lIns="360000" tIns="2160000" rIns="360000" bIns="360000" anchor="t" anchorCtr="0">
            <a:noAutofit/>
          </a:bodyPr>
          <a:lstStyle/>
          <a:p>
            <a:pPr marL="0" lvl="0" indent="0" algn="ctr" rtl="0">
              <a:lnSpc>
                <a:spcPct val="90000"/>
              </a:lnSpc>
              <a:spcBef>
                <a:spcPts val="0"/>
              </a:spcBef>
              <a:spcAft>
                <a:spcPts val="0"/>
              </a:spcAft>
              <a:buClr>
                <a:schemeClr val="lt1"/>
              </a:buClr>
              <a:buSzPts val="4400"/>
              <a:buNone/>
            </a:pPr>
            <a:r>
              <a:rPr lang="en-GB" sz="3000" u="none" strike="noStrike" dirty="0">
                <a:solidFill>
                  <a:schemeClr val="lt1"/>
                </a:solidFill>
                <a:latin typeface="Arial"/>
                <a:ea typeface="Arial"/>
                <a:cs typeface="Arial"/>
                <a:sym typeface="Arial"/>
              </a:rPr>
              <a:t>Anyone creating, distributing or in possession </a:t>
            </a:r>
            <a:br>
              <a:rPr lang="en-GB" sz="3000" u="none" strike="noStrike" dirty="0">
                <a:solidFill>
                  <a:schemeClr val="lt1"/>
                </a:solidFill>
                <a:latin typeface="Arial"/>
                <a:ea typeface="Arial"/>
                <a:cs typeface="Arial"/>
                <a:sym typeface="Arial"/>
              </a:rPr>
            </a:br>
            <a:r>
              <a:rPr lang="en-GB" sz="3000" u="none" strike="noStrike" dirty="0">
                <a:solidFill>
                  <a:schemeClr val="lt1"/>
                </a:solidFill>
                <a:latin typeface="Arial"/>
                <a:ea typeface="Arial"/>
                <a:cs typeface="Arial"/>
                <a:sym typeface="Arial"/>
              </a:rPr>
              <a:t>of an indecent image of someone under 18, </a:t>
            </a:r>
            <a:br>
              <a:rPr lang="en-GB" sz="3000" u="none" strike="noStrike" dirty="0">
                <a:solidFill>
                  <a:schemeClr val="lt1"/>
                </a:solidFill>
                <a:latin typeface="Arial"/>
                <a:ea typeface="Arial"/>
                <a:cs typeface="Arial"/>
                <a:sym typeface="Arial"/>
              </a:rPr>
            </a:br>
            <a:r>
              <a:rPr lang="en-GB" sz="3000" b="1" u="none" strike="noStrike" dirty="0">
                <a:solidFill>
                  <a:schemeClr val="lt1"/>
                </a:solidFill>
                <a:latin typeface="Arial"/>
                <a:ea typeface="Arial"/>
                <a:cs typeface="Arial"/>
                <a:sym typeface="Arial"/>
              </a:rPr>
              <a:t>is committing an offence </a:t>
            </a:r>
            <a:r>
              <a:rPr lang="en-GB" sz="3000" u="none" strike="noStrike" dirty="0">
                <a:solidFill>
                  <a:schemeClr val="lt1"/>
                </a:solidFill>
                <a:latin typeface="Arial"/>
                <a:ea typeface="Arial"/>
                <a:cs typeface="Arial"/>
                <a:sym typeface="Arial"/>
              </a:rPr>
              <a:t>under the Protection </a:t>
            </a:r>
            <a:br>
              <a:rPr lang="en-GB" sz="3000" u="none" strike="noStrike" dirty="0">
                <a:solidFill>
                  <a:schemeClr val="lt1"/>
                </a:solidFill>
                <a:latin typeface="Arial"/>
                <a:ea typeface="Arial"/>
                <a:cs typeface="Arial"/>
                <a:sym typeface="Arial"/>
              </a:rPr>
            </a:br>
            <a:r>
              <a:rPr lang="en-GB" sz="3000" u="none" strike="noStrike" dirty="0">
                <a:solidFill>
                  <a:schemeClr val="lt1"/>
                </a:solidFill>
                <a:latin typeface="Arial"/>
                <a:ea typeface="Arial"/>
                <a:cs typeface="Arial"/>
                <a:sym typeface="Arial"/>
              </a:rPr>
              <a:t>of Children Act 1978.</a:t>
            </a:r>
            <a:endParaRPr sz="3000" dirty="0"/>
          </a:p>
        </p:txBody>
      </p:sp>
      <p:pic>
        <p:nvPicPr>
          <p:cNvPr id="206" name="Google Shape;206;p11"/>
          <p:cNvPicPr preferRelativeResize="0"/>
          <p:nvPr/>
        </p:nvPicPr>
        <p:blipFill rotWithShape="1">
          <a:blip r:embed="rId3">
            <a:alphaModFix/>
          </a:blip>
          <a:srcRect/>
          <a:stretch/>
        </p:blipFill>
        <p:spPr>
          <a:xfrm>
            <a:off x="10286900" y="947575"/>
            <a:ext cx="1592301" cy="1585025"/>
          </a:xfrm>
          <a:prstGeom prst="rect">
            <a:avLst/>
          </a:prstGeom>
          <a:noFill/>
          <a:ln>
            <a:noFill/>
          </a:ln>
        </p:spPr>
      </p:pic>
      <p:pic>
        <p:nvPicPr>
          <p:cNvPr id="207" name="Google Shape;207;p11"/>
          <p:cNvPicPr preferRelativeResize="0"/>
          <p:nvPr/>
        </p:nvPicPr>
        <p:blipFill>
          <a:blip r:embed="rId4">
            <a:alphaModFix/>
          </a:blip>
          <a:stretch>
            <a:fillRect/>
          </a:stretch>
        </p:blipFill>
        <p:spPr>
          <a:xfrm>
            <a:off x="0" y="0"/>
            <a:ext cx="12192000" cy="1720850"/>
          </a:xfrm>
          <a:prstGeom prst="rect">
            <a:avLst/>
          </a:prstGeom>
          <a:noFill/>
          <a:ln>
            <a:noFill/>
          </a:ln>
        </p:spPr>
      </p:pic>
      <p:sp>
        <p:nvSpPr>
          <p:cNvPr id="2" name="Google Shape;205;p11">
            <a:extLst>
              <a:ext uri="{FF2B5EF4-FFF2-40B4-BE49-F238E27FC236}">
                <a16:creationId xmlns:a16="http://schemas.microsoft.com/office/drawing/2014/main" id="{3EF11471-F1B2-E0B3-E607-DF16A5CF8E3F}"/>
              </a:ext>
            </a:extLst>
          </p:cNvPr>
          <p:cNvSpPr txBox="1"/>
          <p:nvPr/>
        </p:nvSpPr>
        <p:spPr>
          <a:xfrm>
            <a:off x="0" y="4358850"/>
            <a:ext cx="12192000" cy="9576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3200"/>
              <a:buFont typeface="Arial"/>
              <a:buNone/>
            </a:pPr>
            <a:r>
              <a:rPr lang="en-GB" sz="3000" b="1" i="0" u="none" strike="noStrike" cap="none" dirty="0">
                <a:solidFill>
                  <a:schemeClr val="lt1"/>
                </a:solidFill>
                <a:latin typeface="Arial"/>
                <a:ea typeface="Arial"/>
                <a:cs typeface="Arial"/>
                <a:sym typeface="Arial"/>
              </a:rPr>
              <a:t>For more detail, </a:t>
            </a:r>
            <a:br>
              <a:rPr lang="en-GB" sz="3000" b="1" i="0" u="none" strike="noStrike" cap="none" dirty="0">
                <a:solidFill>
                  <a:schemeClr val="lt1"/>
                </a:solidFill>
                <a:latin typeface="Arial"/>
                <a:ea typeface="Arial"/>
                <a:cs typeface="Arial"/>
                <a:sym typeface="Arial"/>
              </a:rPr>
            </a:br>
            <a:r>
              <a:rPr lang="en-GB" sz="3000" b="1" i="0" u="none" strike="noStrike" cap="none" dirty="0">
                <a:solidFill>
                  <a:schemeClr val="lt1"/>
                </a:solidFill>
                <a:latin typeface="Arial"/>
                <a:ea typeface="Arial"/>
                <a:cs typeface="Arial"/>
                <a:sym typeface="Arial"/>
              </a:rPr>
              <a:t>visit the </a:t>
            </a:r>
            <a:r>
              <a:rPr lang="en-GB" sz="3000" b="1" i="0" u="sng" strike="noStrike" cap="none" dirty="0">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Government website</a:t>
            </a:r>
            <a:endParaRPr sz="3000" b="1" i="0" u="sng" strike="noStrike" cap="none" dirty="0">
              <a:solidFill>
                <a:schemeClr val="lt1"/>
              </a:solidFill>
              <a:latin typeface="Arial"/>
              <a:ea typeface="Arial"/>
              <a:cs typeface="Arial"/>
              <a:sym typeface="Arial"/>
            </a:endParaRPr>
          </a:p>
        </p:txBody>
      </p:sp>
      <p:sp>
        <p:nvSpPr>
          <p:cNvPr id="3" name="TextBox 2">
            <a:extLst>
              <a:ext uri="{FF2B5EF4-FFF2-40B4-BE49-F238E27FC236}">
                <a16:creationId xmlns:a16="http://schemas.microsoft.com/office/drawing/2014/main" id="{98C7D9F4-0757-CB57-0F89-92FFBE6A4B27}"/>
              </a:ext>
            </a:extLst>
          </p:cNvPr>
          <p:cNvSpPr txBox="1"/>
          <p:nvPr/>
        </p:nvSpPr>
        <p:spPr>
          <a:xfrm>
            <a:off x="-1703540" y="2492679"/>
            <a:ext cx="184731" cy="307777"/>
          </a:xfrm>
          <a:prstGeom prst="rect">
            <a:avLst/>
          </a:prstGeom>
          <a:noFill/>
        </p:spPr>
        <p:txBody>
          <a:bodyPr wrap="none" rtlCol="0">
            <a:spAutoFit/>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12"/>
          <p:cNvSpPr txBox="1">
            <a:spLocks noGrp="1"/>
          </p:cNvSpPr>
          <p:nvPr>
            <p:ph type="body" idx="2"/>
          </p:nvPr>
        </p:nvSpPr>
        <p:spPr>
          <a:xfrm>
            <a:off x="0" y="2223825"/>
            <a:ext cx="12192000" cy="3712500"/>
          </a:xfrm>
          <a:prstGeom prst="rect">
            <a:avLst/>
          </a:prstGeom>
          <a:noFill/>
          <a:ln>
            <a:noFill/>
          </a:ln>
        </p:spPr>
        <p:txBody>
          <a:bodyPr spcFirstLastPara="1" wrap="square" lIns="2160000" tIns="0" rIns="2160000" bIns="360000" anchor="t" anchorCtr="0">
            <a:noAutofit/>
          </a:bodyPr>
          <a:lstStyle/>
          <a:p>
            <a:pPr marL="0" lvl="0" indent="0" algn="ctr" rtl="0">
              <a:lnSpc>
                <a:spcPct val="90000"/>
              </a:lnSpc>
              <a:spcBef>
                <a:spcPts val="0"/>
              </a:spcBef>
              <a:spcAft>
                <a:spcPts val="0"/>
              </a:spcAft>
              <a:buClr>
                <a:srgbClr val="0432FF"/>
              </a:buClr>
              <a:buSzPts val="3200"/>
              <a:buNone/>
            </a:pPr>
            <a:r>
              <a:rPr lang="en-GB" sz="2500" u="none" strike="noStrike" dirty="0">
                <a:solidFill>
                  <a:srgbClr val="0432FF"/>
                </a:solidFill>
                <a:latin typeface="Arial"/>
                <a:ea typeface="Arial"/>
                <a:cs typeface="Arial"/>
                <a:sym typeface="Arial"/>
              </a:rPr>
              <a:t>Sharing nudes covers a range of behaviour, from consensual exchanges of images within a relationship to sharing that is coerced or exploitative. </a:t>
            </a:r>
            <a:endParaRPr sz="2500" dirty="0"/>
          </a:p>
          <a:p>
            <a:pPr marL="0" lvl="0" indent="0" algn="ctr" rtl="0">
              <a:lnSpc>
                <a:spcPct val="90000"/>
              </a:lnSpc>
              <a:spcBef>
                <a:spcPts val="0"/>
              </a:spcBef>
              <a:spcAft>
                <a:spcPts val="0"/>
              </a:spcAft>
              <a:buClr>
                <a:schemeClr val="dk1"/>
              </a:buClr>
              <a:buSzPts val="3200"/>
              <a:buNone/>
            </a:pPr>
            <a:endParaRPr sz="2500" u="none" strike="noStrike" dirty="0">
              <a:solidFill>
                <a:srgbClr val="0432FF"/>
              </a:solidFill>
              <a:latin typeface="Arial"/>
              <a:ea typeface="Arial"/>
              <a:cs typeface="Arial"/>
              <a:sym typeface="Arial"/>
            </a:endParaRPr>
          </a:p>
          <a:p>
            <a:pPr marL="0" lvl="0" indent="0" algn="ctr" rtl="0">
              <a:lnSpc>
                <a:spcPct val="90000"/>
              </a:lnSpc>
              <a:spcBef>
                <a:spcPts val="0"/>
              </a:spcBef>
              <a:spcAft>
                <a:spcPts val="0"/>
              </a:spcAft>
              <a:buClr>
                <a:srgbClr val="0432FF"/>
              </a:buClr>
              <a:buSzPts val="3200"/>
              <a:buNone/>
            </a:pPr>
            <a:r>
              <a:rPr lang="en-GB" sz="2500" u="none" strike="noStrike" dirty="0">
                <a:solidFill>
                  <a:srgbClr val="0432FF"/>
                </a:solidFill>
                <a:latin typeface="Arial"/>
                <a:ea typeface="Arial"/>
                <a:cs typeface="Arial"/>
                <a:sym typeface="Arial"/>
              </a:rPr>
              <a:t>It’s helpful to divide nude sharing into two categories: </a:t>
            </a:r>
            <a:r>
              <a:rPr lang="en-GB" sz="2500" b="1" u="none" strike="noStrike" dirty="0">
                <a:solidFill>
                  <a:srgbClr val="0432FF"/>
                </a:solidFill>
                <a:latin typeface="Arial"/>
                <a:ea typeface="Arial"/>
                <a:cs typeface="Arial"/>
                <a:sym typeface="Arial"/>
              </a:rPr>
              <a:t>experimental </a:t>
            </a:r>
            <a:r>
              <a:rPr lang="en-GB" sz="2500" u="none" strike="noStrike" dirty="0">
                <a:solidFill>
                  <a:srgbClr val="0432FF"/>
                </a:solidFill>
                <a:latin typeface="Arial"/>
                <a:ea typeface="Arial"/>
                <a:cs typeface="Arial"/>
                <a:sym typeface="Arial"/>
              </a:rPr>
              <a:t>and </a:t>
            </a:r>
            <a:r>
              <a:rPr lang="en-GB" sz="2500" b="1" u="none" strike="noStrike" dirty="0">
                <a:solidFill>
                  <a:srgbClr val="0432FF"/>
                </a:solidFill>
                <a:latin typeface="Arial"/>
                <a:ea typeface="Arial"/>
                <a:cs typeface="Arial"/>
                <a:sym typeface="Arial"/>
              </a:rPr>
              <a:t>aggravated</a:t>
            </a:r>
            <a:r>
              <a:rPr lang="en-GB" sz="2500" u="none" strike="noStrike" dirty="0">
                <a:solidFill>
                  <a:srgbClr val="0432FF"/>
                </a:solidFill>
                <a:latin typeface="Arial"/>
                <a:ea typeface="Arial"/>
                <a:cs typeface="Arial"/>
                <a:sym typeface="Arial"/>
              </a:rPr>
              <a:t>. </a:t>
            </a:r>
            <a:endParaRPr sz="2500" dirty="0"/>
          </a:p>
        </p:txBody>
      </p:sp>
      <p:pic>
        <p:nvPicPr>
          <p:cNvPr id="214" name="Google Shape;214;p12" descr="A close up of two lemons&#10;&#10;Description automatically generated"/>
          <p:cNvPicPr preferRelativeResize="0"/>
          <p:nvPr/>
        </p:nvPicPr>
        <p:blipFill rotWithShape="1">
          <a:blip r:embed="rId4">
            <a:alphaModFix/>
          </a:blip>
          <a:srcRect l="16453" t="67415" r="13979"/>
          <a:stretch/>
        </p:blipFill>
        <p:spPr>
          <a:xfrm>
            <a:off x="3299790" y="5433391"/>
            <a:ext cx="5406887" cy="1424609"/>
          </a:xfrm>
          <a:prstGeom prst="rect">
            <a:avLst/>
          </a:prstGeom>
          <a:noFill/>
          <a:ln>
            <a:noFill/>
          </a:ln>
        </p:spPr>
      </p:pic>
      <p:pic>
        <p:nvPicPr>
          <p:cNvPr id="215" name="Google Shape;215;p12"/>
          <p:cNvPicPr preferRelativeResize="0"/>
          <p:nvPr/>
        </p:nvPicPr>
        <p:blipFill rotWithShape="1">
          <a:blip r:embed="rId5">
            <a:alphaModFix/>
          </a:blip>
          <a:srcRect/>
          <a:stretch/>
        </p:blipFill>
        <p:spPr>
          <a:xfrm>
            <a:off x="0" y="0"/>
            <a:ext cx="12192000" cy="1720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1" name="Google Shape;221;p13"/>
          <p:cNvSpPr txBox="1"/>
          <p:nvPr/>
        </p:nvSpPr>
        <p:spPr>
          <a:xfrm>
            <a:off x="100" y="1562100"/>
            <a:ext cx="6096000" cy="4000500"/>
          </a:xfrm>
          <a:prstGeom prst="rect">
            <a:avLst/>
          </a:prstGeom>
          <a:noFill/>
          <a:ln>
            <a:noFill/>
          </a:ln>
        </p:spPr>
        <p:txBody>
          <a:bodyPr spcFirstLastPara="1" wrap="square" lIns="360000" tIns="0" rIns="360000" bIns="0" anchor="ctr" anchorCtr="0">
            <a:noAutofit/>
          </a:bodyPr>
          <a:lstStyle/>
          <a:p>
            <a:pPr marL="89992" marR="0" lvl="0" indent="0" algn="l" rtl="0">
              <a:lnSpc>
                <a:spcPct val="90000"/>
              </a:lnSpc>
              <a:spcBef>
                <a:spcPts val="0"/>
              </a:spcBef>
              <a:spcAft>
                <a:spcPts val="0"/>
              </a:spcAft>
              <a:buClr>
                <a:srgbClr val="0432FF"/>
              </a:buClr>
              <a:buSzPts val="2000"/>
              <a:buFont typeface="Arial"/>
              <a:buNone/>
            </a:pPr>
            <a:r>
              <a:rPr lang="en-GB" sz="1500" b="1" i="0" u="none" strike="noStrike" cap="none" dirty="0">
                <a:solidFill>
                  <a:srgbClr val="0432FF"/>
                </a:solidFill>
                <a:latin typeface="Arial"/>
                <a:ea typeface="Arial"/>
                <a:cs typeface="Arial"/>
                <a:sym typeface="Arial"/>
              </a:rPr>
              <a:t>Young people are sharing nudes for many reasons. </a:t>
            </a:r>
            <a:br>
              <a:rPr lang="en-GB" sz="1500" b="1" i="0" u="none" strike="noStrike" cap="none" dirty="0">
                <a:solidFill>
                  <a:srgbClr val="0432FF"/>
                </a:solidFill>
                <a:latin typeface="Arial"/>
                <a:ea typeface="Arial"/>
                <a:cs typeface="Arial"/>
                <a:sym typeface="Arial"/>
              </a:rPr>
            </a:br>
            <a:r>
              <a:rPr lang="en-GB" sz="1500" b="1" i="0" u="none" strike="noStrike" cap="none" dirty="0">
                <a:solidFill>
                  <a:srgbClr val="0432FF"/>
                </a:solidFill>
                <a:latin typeface="Arial"/>
                <a:ea typeface="Arial"/>
                <a:cs typeface="Arial"/>
                <a:sym typeface="Arial"/>
              </a:rPr>
              <a:t>Some of these are part of exploring their sexuality </a:t>
            </a:r>
            <a:br>
              <a:rPr lang="en-GB" sz="1500" b="1" i="0" u="none" strike="noStrike" cap="none" dirty="0">
                <a:solidFill>
                  <a:srgbClr val="0432FF"/>
                </a:solidFill>
                <a:latin typeface="Arial"/>
                <a:ea typeface="Arial"/>
                <a:cs typeface="Arial"/>
                <a:sym typeface="Arial"/>
              </a:rPr>
            </a:br>
            <a:r>
              <a:rPr lang="en-GB" sz="1500" b="1" i="0" u="none" strike="noStrike" cap="none" dirty="0">
                <a:solidFill>
                  <a:srgbClr val="0432FF"/>
                </a:solidFill>
                <a:latin typeface="Arial"/>
                <a:ea typeface="Arial"/>
                <a:cs typeface="Arial"/>
                <a:sym typeface="Arial"/>
              </a:rPr>
              <a:t>in a digital world, such as:</a:t>
            </a:r>
            <a:endParaRPr sz="1500" b="0" i="0" u="none" strike="noStrike" cap="none" dirty="0">
              <a:solidFill>
                <a:srgbClr val="000000"/>
              </a:solidFill>
              <a:latin typeface="Arial"/>
              <a:ea typeface="Arial"/>
              <a:cs typeface="Arial"/>
              <a:sym typeface="Arial"/>
            </a:endParaRPr>
          </a:p>
          <a:p>
            <a:pPr marL="432892" marR="0" lvl="0" indent="-215899" algn="l" rtl="0">
              <a:lnSpc>
                <a:spcPct val="90000"/>
              </a:lnSpc>
              <a:spcBef>
                <a:spcPts val="0"/>
              </a:spcBef>
              <a:spcAft>
                <a:spcPts val="0"/>
              </a:spcAft>
              <a:buClr>
                <a:schemeClr val="dk1"/>
              </a:buClr>
              <a:buSzPts val="2000"/>
              <a:buFont typeface="Arial"/>
              <a:buNone/>
            </a:pPr>
            <a:endParaRPr sz="1500" b="1" i="0" u="none" strike="noStrike" cap="none" dirty="0">
              <a:solidFill>
                <a:srgbClr val="0432FF"/>
              </a:solidFill>
              <a:latin typeface="Arial"/>
              <a:ea typeface="Arial"/>
              <a:cs typeface="Arial"/>
              <a:sym typeface="Arial"/>
            </a:endParaRPr>
          </a:p>
          <a:p>
            <a:pPr marL="432892" marR="0" lvl="0" indent="-311150" algn="l" rtl="0">
              <a:lnSpc>
                <a:spcPct val="90000"/>
              </a:lnSpc>
              <a:spcBef>
                <a:spcPts val="0"/>
              </a:spcBef>
              <a:spcAft>
                <a:spcPts val="0"/>
              </a:spcAft>
              <a:buClr>
                <a:srgbClr val="0432FF"/>
              </a:buClr>
              <a:buSzPts val="1500"/>
              <a:buFont typeface="Arial"/>
              <a:buChar char="•"/>
            </a:pPr>
            <a:r>
              <a:rPr lang="en-GB" sz="1500" b="0" i="0" u="none" strike="noStrike" cap="none" dirty="0">
                <a:solidFill>
                  <a:srgbClr val="0432FF"/>
                </a:solidFill>
                <a:latin typeface="Arial"/>
                <a:ea typeface="Arial"/>
                <a:cs typeface="Arial"/>
                <a:sym typeface="Arial"/>
              </a:rPr>
              <a:t>Wanting to flirt with someone they’re interested in</a:t>
            </a:r>
            <a:br>
              <a:rPr lang="en-GB" sz="1500" b="0" i="0" u="none" strike="noStrike" cap="none" dirty="0">
                <a:solidFill>
                  <a:srgbClr val="0432FF"/>
                </a:solidFill>
                <a:latin typeface="Arial"/>
                <a:ea typeface="Arial"/>
                <a:cs typeface="Arial"/>
                <a:sym typeface="Arial"/>
              </a:rPr>
            </a:br>
            <a:endParaRPr sz="1500" b="0" i="0" u="none" strike="noStrike" cap="none" dirty="0">
              <a:solidFill>
                <a:srgbClr val="0432FF"/>
              </a:solidFill>
              <a:latin typeface="Arial"/>
              <a:ea typeface="Arial"/>
              <a:cs typeface="Arial"/>
              <a:sym typeface="Arial"/>
            </a:endParaRPr>
          </a:p>
          <a:p>
            <a:pPr marL="432892" marR="0" lvl="0" indent="-311150" algn="l" rtl="0">
              <a:lnSpc>
                <a:spcPct val="90000"/>
              </a:lnSpc>
              <a:spcBef>
                <a:spcPts val="0"/>
              </a:spcBef>
              <a:spcAft>
                <a:spcPts val="0"/>
              </a:spcAft>
              <a:buClr>
                <a:srgbClr val="0432FF"/>
              </a:buClr>
              <a:buSzPts val="1500"/>
              <a:buFont typeface="Arial"/>
              <a:buChar char="•"/>
            </a:pPr>
            <a:r>
              <a:rPr lang="en-GB" sz="1500" b="0" i="0" u="none" strike="noStrike" cap="none" dirty="0">
                <a:solidFill>
                  <a:srgbClr val="0432FF"/>
                </a:solidFill>
                <a:latin typeface="Arial"/>
                <a:ea typeface="Arial"/>
                <a:cs typeface="Arial"/>
                <a:sym typeface="Arial"/>
              </a:rPr>
              <a:t>Finding sexual enjoyment and intimacy as part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of a relationship</a:t>
            </a:r>
            <a:br>
              <a:rPr lang="en-GB" sz="1500" b="0" i="0" u="none" strike="noStrike" cap="none" dirty="0">
                <a:solidFill>
                  <a:srgbClr val="0432FF"/>
                </a:solidFill>
                <a:latin typeface="Arial"/>
                <a:ea typeface="Arial"/>
                <a:cs typeface="Arial"/>
                <a:sym typeface="Arial"/>
              </a:rPr>
            </a:br>
            <a:endParaRPr sz="1500" b="0" i="0" u="none" strike="noStrike" cap="none" dirty="0">
              <a:solidFill>
                <a:srgbClr val="0432FF"/>
              </a:solidFill>
              <a:latin typeface="Arial"/>
              <a:ea typeface="Arial"/>
              <a:cs typeface="Arial"/>
              <a:sym typeface="Arial"/>
            </a:endParaRPr>
          </a:p>
          <a:p>
            <a:pPr marL="432892" marR="0" lvl="0" indent="-311150" algn="l" rtl="0">
              <a:lnSpc>
                <a:spcPct val="90000"/>
              </a:lnSpc>
              <a:spcBef>
                <a:spcPts val="0"/>
              </a:spcBef>
              <a:spcAft>
                <a:spcPts val="0"/>
              </a:spcAft>
              <a:buClr>
                <a:srgbClr val="0432FF"/>
              </a:buClr>
              <a:buSzPts val="1500"/>
              <a:buFont typeface="Arial"/>
              <a:buChar char="•"/>
            </a:pPr>
            <a:r>
              <a:rPr lang="en-GB" sz="1500" b="0" i="0" u="none" strike="noStrike" cap="none" dirty="0">
                <a:solidFill>
                  <a:srgbClr val="0432FF"/>
                </a:solidFill>
                <a:latin typeface="Arial"/>
                <a:ea typeface="Arial"/>
                <a:cs typeface="Arial"/>
                <a:sym typeface="Arial"/>
              </a:rPr>
              <a:t>Boosting body confidence</a:t>
            </a:r>
            <a:endParaRPr sz="1500" b="0" i="0" u="none" strike="noStrike" cap="none" dirty="0">
              <a:solidFill>
                <a:srgbClr val="000000"/>
              </a:solidFill>
              <a:latin typeface="Arial"/>
              <a:ea typeface="Arial"/>
              <a:cs typeface="Arial"/>
              <a:sym typeface="Arial"/>
            </a:endParaRPr>
          </a:p>
          <a:p>
            <a:pPr marL="432892" marR="0" lvl="0" indent="-215899" algn="l" rtl="0">
              <a:lnSpc>
                <a:spcPct val="90000"/>
              </a:lnSpc>
              <a:spcBef>
                <a:spcPts val="0"/>
              </a:spcBef>
              <a:spcAft>
                <a:spcPts val="0"/>
              </a:spcAft>
              <a:buClr>
                <a:schemeClr val="dk1"/>
              </a:buClr>
              <a:buSzPts val="2000"/>
              <a:buFont typeface="Arial"/>
              <a:buNone/>
            </a:pPr>
            <a:endParaRPr sz="1500" b="0" i="0" u="none" strike="noStrike" cap="none" dirty="0">
              <a:solidFill>
                <a:srgbClr val="0432FF"/>
              </a:solidFill>
              <a:latin typeface="Arial"/>
              <a:ea typeface="Arial"/>
              <a:cs typeface="Arial"/>
              <a:sym typeface="Arial"/>
            </a:endParaRPr>
          </a:p>
          <a:p>
            <a:pPr marL="432892" marR="0" lvl="0" indent="-311150" algn="l" rtl="0">
              <a:lnSpc>
                <a:spcPct val="90000"/>
              </a:lnSpc>
              <a:spcBef>
                <a:spcPts val="0"/>
              </a:spcBef>
              <a:spcAft>
                <a:spcPts val="0"/>
              </a:spcAft>
              <a:buClr>
                <a:srgbClr val="0432FF"/>
              </a:buClr>
              <a:buSzPts val="1500"/>
              <a:buFont typeface="Arial"/>
              <a:buChar char="•"/>
            </a:pPr>
            <a:r>
              <a:rPr lang="en-GB" sz="1500" b="0" i="0" u="none" strike="noStrike" cap="none" dirty="0">
                <a:solidFill>
                  <a:srgbClr val="0432FF"/>
                </a:solidFill>
                <a:latin typeface="Arial"/>
                <a:ea typeface="Arial"/>
                <a:cs typeface="Arial"/>
                <a:sym typeface="Arial"/>
              </a:rPr>
              <a:t>Searching for validation due to low self esteem</a:t>
            </a:r>
            <a:endParaRPr sz="1500" b="0" i="0" u="none" strike="noStrike" cap="none" dirty="0">
              <a:solidFill>
                <a:srgbClr val="000000"/>
              </a:solidFill>
              <a:latin typeface="Arial"/>
              <a:ea typeface="Arial"/>
              <a:cs typeface="Arial"/>
              <a:sym typeface="Arial"/>
            </a:endParaRPr>
          </a:p>
        </p:txBody>
      </p:sp>
      <p:pic>
        <p:nvPicPr>
          <p:cNvPr id="222" name="Google Shape;222;p13"/>
          <p:cNvPicPr preferRelativeResize="0"/>
          <p:nvPr/>
        </p:nvPicPr>
        <p:blipFill rotWithShape="1">
          <a:blip r:embed="rId4">
            <a:alphaModFix/>
          </a:blip>
          <a:srcRect t="13640" b="13638"/>
          <a:stretch/>
        </p:blipFill>
        <p:spPr>
          <a:xfrm>
            <a:off x="99" y="370894"/>
            <a:ext cx="5750009" cy="1312332"/>
          </a:xfrm>
          <a:prstGeom prst="rect">
            <a:avLst/>
          </a:prstGeom>
          <a:noFill/>
          <a:ln>
            <a:noFill/>
          </a:ln>
        </p:spPr>
      </p:pic>
      <p:pic>
        <p:nvPicPr>
          <p:cNvPr id="223" name="Google Shape;223;p13" descr="A close-up of a red apple&#10;&#10;Description automatically generated"/>
          <p:cNvPicPr preferRelativeResize="0"/>
          <p:nvPr/>
        </p:nvPicPr>
        <p:blipFill rotWithShape="1">
          <a:blip r:embed="rId5">
            <a:alphaModFix/>
          </a:blip>
          <a:srcRect l="60952" t="71431" r="-1" b="-1"/>
          <a:stretch/>
        </p:blipFill>
        <p:spPr>
          <a:xfrm flipH="1">
            <a:off x="1" y="5387425"/>
            <a:ext cx="3650525" cy="1470574"/>
          </a:xfrm>
          <a:prstGeom prst="rect">
            <a:avLst/>
          </a:prstGeom>
          <a:noFill/>
          <a:ln>
            <a:noFill/>
          </a:ln>
        </p:spPr>
      </p:pic>
      <p:pic>
        <p:nvPicPr>
          <p:cNvPr id="3" name="Google Shape;224;p13">
            <a:extLst>
              <a:ext uri="{FF2B5EF4-FFF2-40B4-BE49-F238E27FC236}">
                <a16:creationId xmlns:a16="http://schemas.microsoft.com/office/drawing/2014/main" id="{41171A92-ED54-5443-560F-ADE42A1EEA88}"/>
              </a:ext>
            </a:extLst>
          </p:cNvPr>
          <p:cNvPicPr preferRelativeResize="0"/>
          <p:nvPr/>
        </p:nvPicPr>
        <p:blipFill>
          <a:blip r:embed="rId6">
            <a:alphaModFix/>
          </a:blip>
          <a:srcRect l="16321" t="2804" r="26557" b="799"/>
          <a:stretch/>
        </p:blipFill>
        <p:spPr>
          <a:xfrm>
            <a:off x="6096001" y="1"/>
            <a:ext cx="6095899"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
        <p:nvSpPr>
          <p:cNvPr id="230" name="Google Shape;230;p14"/>
          <p:cNvSpPr txBox="1">
            <a:spLocks noGrp="1"/>
          </p:cNvSpPr>
          <p:nvPr>
            <p:ph type="body" idx="2"/>
          </p:nvPr>
        </p:nvSpPr>
        <p:spPr>
          <a:xfrm>
            <a:off x="0" y="1549400"/>
            <a:ext cx="6096000" cy="4800600"/>
          </a:xfrm>
          <a:prstGeom prst="rect">
            <a:avLst/>
          </a:prstGeom>
          <a:noFill/>
          <a:ln>
            <a:noFill/>
          </a:ln>
        </p:spPr>
        <p:txBody>
          <a:bodyPr spcFirstLastPara="1" wrap="square" lIns="360000" tIns="0" rIns="360000" bIns="0" anchor="ctr" anchorCtr="0">
            <a:noAutofit/>
          </a:bodyPr>
          <a:lstStyle/>
          <a:p>
            <a:pPr marL="89992" lvl="0" indent="0" algn="l" rtl="0">
              <a:lnSpc>
                <a:spcPct val="90000"/>
              </a:lnSpc>
              <a:spcBef>
                <a:spcPts val="0"/>
              </a:spcBef>
              <a:spcAft>
                <a:spcPts val="0"/>
              </a:spcAft>
              <a:buClr>
                <a:srgbClr val="0432FF"/>
              </a:buClr>
              <a:buSzPts val="2000"/>
              <a:buNone/>
            </a:pPr>
            <a:r>
              <a:rPr lang="en-GB" sz="1500" b="1" dirty="0">
                <a:solidFill>
                  <a:srgbClr val="0432FF"/>
                </a:solidFill>
                <a:latin typeface="Arial"/>
                <a:ea typeface="Arial"/>
                <a:cs typeface="Arial"/>
                <a:sym typeface="Arial"/>
              </a:rPr>
              <a:t>However, some young people are sharing nudes </a:t>
            </a:r>
            <a:br>
              <a:rPr lang="en-GB" sz="1500" b="1" dirty="0">
                <a:solidFill>
                  <a:srgbClr val="0432FF"/>
                </a:solidFill>
                <a:latin typeface="Arial"/>
                <a:ea typeface="Arial"/>
                <a:cs typeface="Arial"/>
                <a:sym typeface="Arial"/>
              </a:rPr>
            </a:br>
            <a:r>
              <a:rPr lang="en-GB" sz="1500" b="1" dirty="0">
                <a:solidFill>
                  <a:srgbClr val="0432FF"/>
                </a:solidFill>
                <a:latin typeface="Arial"/>
                <a:ea typeface="Arial"/>
                <a:cs typeface="Arial"/>
                <a:sym typeface="Arial"/>
              </a:rPr>
              <a:t>in response to pressure – or in response to grooming </a:t>
            </a:r>
            <a:br>
              <a:rPr lang="en-GB" sz="1500" b="1" dirty="0">
                <a:solidFill>
                  <a:srgbClr val="0432FF"/>
                </a:solidFill>
                <a:latin typeface="Arial"/>
                <a:ea typeface="Arial"/>
                <a:cs typeface="Arial"/>
                <a:sym typeface="Arial"/>
              </a:rPr>
            </a:br>
            <a:r>
              <a:rPr lang="en-GB" sz="1500" b="1" dirty="0">
                <a:solidFill>
                  <a:srgbClr val="0432FF"/>
                </a:solidFill>
                <a:latin typeface="Arial"/>
                <a:ea typeface="Arial"/>
                <a:cs typeface="Arial"/>
                <a:sym typeface="Arial"/>
              </a:rPr>
              <a:t>and exploitation. </a:t>
            </a:r>
            <a:endParaRPr sz="1500" dirty="0"/>
          </a:p>
          <a:p>
            <a:pPr marL="89992" lvl="0" indent="0" algn="l" rtl="0">
              <a:lnSpc>
                <a:spcPct val="90000"/>
              </a:lnSpc>
              <a:spcBef>
                <a:spcPts val="0"/>
              </a:spcBef>
              <a:spcAft>
                <a:spcPts val="0"/>
              </a:spcAft>
              <a:buClr>
                <a:schemeClr val="dk1"/>
              </a:buClr>
              <a:buSzPts val="2000"/>
              <a:buNone/>
            </a:pPr>
            <a:endParaRPr sz="1500" dirty="0">
              <a:solidFill>
                <a:srgbClr val="0432FF"/>
              </a:solidFill>
              <a:latin typeface="Arial"/>
              <a:ea typeface="Arial"/>
              <a:cs typeface="Arial"/>
              <a:sym typeface="Arial"/>
            </a:endParaRPr>
          </a:p>
          <a:p>
            <a:pPr marL="89992" lvl="0" indent="0" algn="l" rtl="0">
              <a:lnSpc>
                <a:spcPct val="90000"/>
              </a:lnSpc>
              <a:spcBef>
                <a:spcPts val="0"/>
              </a:spcBef>
              <a:spcAft>
                <a:spcPts val="0"/>
              </a:spcAft>
              <a:buClr>
                <a:srgbClr val="0432FF"/>
              </a:buClr>
              <a:buSzPts val="2000"/>
              <a:buNone/>
            </a:pPr>
            <a:r>
              <a:rPr lang="en-GB" sz="1500" dirty="0">
                <a:solidFill>
                  <a:srgbClr val="0432FF"/>
                </a:solidFill>
                <a:latin typeface="Arial"/>
                <a:ea typeface="Arial"/>
                <a:cs typeface="Arial"/>
                <a:sym typeface="Arial"/>
              </a:rPr>
              <a:t>This could look like:</a:t>
            </a:r>
            <a:endParaRPr sz="1500" dirty="0"/>
          </a:p>
          <a:p>
            <a:pPr marL="89992" lvl="0" indent="0" algn="l" rtl="0">
              <a:lnSpc>
                <a:spcPct val="90000"/>
              </a:lnSpc>
              <a:spcBef>
                <a:spcPts val="0"/>
              </a:spcBef>
              <a:spcAft>
                <a:spcPts val="0"/>
              </a:spcAft>
              <a:buClr>
                <a:schemeClr val="dk1"/>
              </a:buClr>
              <a:buSzPts val="2000"/>
              <a:buNone/>
            </a:pPr>
            <a:endParaRPr sz="1500" dirty="0">
              <a:solidFill>
                <a:srgbClr val="0432FF"/>
              </a:solidFill>
              <a:latin typeface="Arial"/>
              <a:ea typeface="Arial"/>
              <a:cs typeface="Arial"/>
              <a:sym typeface="Arial"/>
            </a:endParaRPr>
          </a:p>
          <a:p>
            <a:pPr marL="432892" lvl="0" indent="-311150" algn="l" rtl="0">
              <a:lnSpc>
                <a:spcPct val="90000"/>
              </a:lnSpc>
              <a:spcBef>
                <a:spcPts val="0"/>
              </a:spcBef>
              <a:spcAft>
                <a:spcPts val="0"/>
              </a:spcAft>
              <a:buClr>
                <a:srgbClr val="0432FF"/>
              </a:buClr>
              <a:buSzPts val="1500"/>
              <a:buFont typeface="Arial"/>
              <a:buChar char="•"/>
            </a:pPr>
            <a:r>
              <a:rPr lang="en-GB" sz="1500" dirty="0">
                <a:solidFill>
                  <a:srgbClr val="0432FF"/>
                </a:solidFill>
                <a:latin typeface="Arial"/>
                <a:ea typeface="Arial"/>
                <a:cs typeface="Arial"/>
                <a:sym typeface="Arial"/>
              </a:rPr>
              <a:t>Pressure from a partner, or a friend</a:t>
            </a:r>
            <a:br>
              <a:rPr lang="en-GB" sz="1500" dirty="0">
                <a:solidFill>
                  <a:srgbClr val="0432FF"/>
                </a:solidFill>
                <a:latin typeface="Arial"/>
                <a:ea typeface="Arial"/>
                <a:cs typeface="Arial"/>
                <a:sym typeface="Arial"/>
              </a:rPr>
            </a:br>
            <a:endParaRPr sz="1500" dirty="0">
              <a:solidFill>
                <a:srgbClr val="0432FF"/>
              </a:solidFill>
              <a:latin typeface="Arial"/>
              <a:ea typeface="Arial"/>
              <a:cs typeface="Arial"/>
              <a:sym typeface="Arial"/>
            </a:endParaRPr>
          </a:p>
          <a:p>
            <a:pPr marL="432892" lvl="0" indent="-311150" algn="l" rtl="0">
              <a:lnSpc>
                <a:spcPct val="90000"/>
              </a:lnSpc>
              <a:spcBef>
                <a:spcPts val="0"/>
              </a:spcBef>
              <a:spcAft>
                <a:spcPts val="0"/>
              </a:spcAft>
              <a:buClr>
                <a:srgbClr val="0432FF"/>
              </a:buClr>
              <a:buSzPts val="1500"/>
              <a:buFont typeface="Arial"/>
              <a:buChar char="•"/>
            </a:pPr>
            <a:r>
              <a:rPr lang="en-GB" sz="1500" dirty="0">
                <a:solidFill>
                  <a:srgbClr val="0432FF"/>
                </a:solidFill>
              </a:rPr>
              <a:t>Blackmail or threats, including extortion </a:t>
            </a:r>
            <a:br>
              <a:rPr lang="en-GB" sz="1500" dirty="0">
                <a:solidFill>
                  <a:srgbClr val="0432FF"/>
                </a:solidFill>
              </a:rPr>
            </a:br>
            <a:r>
              <a:rPr lang="en-GB" sz="1500" dirty="0">
                <a:solidFill>
                  <a:srgbClr val="0432FF"/>
                </a:solidFill>
              </a:rPr>
              <a:t>for money – aka ‘sextortion’</a:t>
            </a:r>
            <a:br>
              <a:rPr lang="en-GB" sz="1500" dirty="0">
                <a:solidFill>
                  <a:srgbClr val="0432FF"/>
                </a:solidFill>
                <a:latin typeface="Arial"/>
                <a:ea typeface="Arial"/>
                <a:cs typeface="Arial"/>
                <a:sym typeface="Arial"/>
              </a:rPr>
            </a:br>
            <a:endParaRPr sz="1500" dirty="0">
              <a:solidFill>
                <a:srgbClr val="0432FF"/>
              </a:solidFill>
              <a:latin typeface="Arial"/>
              <a:ea typeface="Arial"/>
              <a:cs typeface="Arial"/>
              <a:sym typeface="Arial"/>
            </a:endParaRPr>
          </a:p>
          <a:p>
            <a:pPr marL="432892" lvl="0" indent="-311150" algn="l" rtl="0">
              <a:lnSpc>
                <a:spcPct val="90000"/>
              </a:lnSpc>
              <a:spcBef>
                <a:spcPts val="0"/>
              </a:spcBef>
              <a:spcAft>
                <a:spcPts val="0"/>
              </a:spcAft>
              <a:buClr>
                <a:srgbClr val="0432FF"/>
              </a:buClr>
              <a:buSzPts val="1500"/>
              <a:buFont typeface="Arial"/>
              <a:buChar char="•"/>
            </a:pPr>
            <a:r>
              <a:rPr lang="en-GB" sz="1500" dirty="0">
                <a:solidFill>
                  <a:srgbClr val="0432FF"/>
                </a:solidFill>
                <a:latin typeface="Arial"/>
                <a:ea typeface="Arial"/>
                <a:cs typeface="Arial"/>
                <a:sym typeface="Arial"/>
              </a:rPr>
              <a:t>An adult predator grooming them</a:t>
            </a:r>
            <a:br>
              <a:rPr lang="en-GB" sz="1500" dirty="0">
                <a:solidFill>
                  <a:srgbClr val="0432FF"/>
                </a:solidFill>
                <a:latin typeface="Arial"/>
                <a:ea typeface="Arial"/>
                <a:cs typeface="Arial"/>
                <a:sym typeface="Arial"/>
              </a:rPr>
            </a:br>
            <a:endParaRPr sz="1500" dirty="0">
              <a:solidFill>
                <a:srgbClr val="0432FF"/>
              </a:solidFill>
              <a:latin typeface="Arial"/>
              <a:ea typeface="Arial"/>
              <a:cs typeface="Arial"/>
              <a:sym typeface="Arial"/>
            </a:endParaRPr>
          </a:p>
          <a:p>
            <a:pPr marL="432892" lvl="0" indent="-311150" algn="l" rtl="0">
              <a:lnSpc>
                <a:spcPct val="90000"/>
              </a:lnSpc>
              <a:spcBef>
                <a:spcPts val="0"/>
              </a:spcBef>
              <a:spcAft>
                <a:spcPts val="0"/>
              </a:spcAft>
              <a:buClr>
                <a:srgbClr val="0432FF"/>
              </a:buClr>
              <a:buSzPts val="1500"/>
              <a:buFont typeface="Arial"/>
              <a:buChar char="•"/>
            </a:pPr>
            <a:r>
              <a:rPr lang="en-GB" sz="1500" dirty="0">
                <a:solidFill>
                  <a:srgbClr val="0432FF"/>
                </a:solidFill>
                <a:latin typeface="Arial"/>
                <a:ea typeface="Arial"/>
                <a:cs typeface="Arial"/>
                <a:sym typeface="Arial"/>
              </a:rPr>
              <a:t>Deception, where someone poses </a:t>
            </a:r>
            <a:br>
              <a:rPr lang="en-GB" sz="1500" dirty="0">
                <a:solidFill>
                  <a:srgbClr val="0432FF"/>
                </a:solidFill>
                <a:latin typeface="Arial"/>
                <a:ea typeface="Arial"/>
                <a:cs typeface="Arial"/>
                <a:sym typeface="Arial"/>
              </a:rPr>
            </a:br>
            <a:r>
              <a:rPr lang="en-GB" sz="1500" dirty="0">
                <a:solidFill>
                  <a:srgbClr val="0432FF"/>
                </a:solidFill>
                <a:latin typeface="Arial"/>
                <a:ea typeface="Arial"/>
                <a:cs typeface="Arial"/>
                <a:sym typeface="Arial"/>
              </a:rPr>
              <a:t>as a young person to solicit images</a:t>
            </a:r>
            <a:br>
              <a:rPr lang="en-GB" sz="1500" dirty="0">
                <a:solidFill>
                  <a:srgbClr val="0432FF"/>
                </a:solidFill>
                <a:latin typeface="Arial"/>
                <a:ea typeface="Arial"/>
                <a:cs typeface="Arial"/>
                <a:sym typeface="Arial"/>
              </a:rPr>
            </a:br>
            <a:endParaRPr sz="1500" dirty="0">
              <a:solidFill>
                <a:srgbClr val="0432FF"/>
              </a:solidFill>
              <a:latin typeface="Arial"/>
              <a:ea typeface="Arial"/>
              <a:cs typeface="Arial"/>
              <a:sym typeface="Arial"/>
            </a:endParaRPr>
          </a:p>
          <a:p>
            <a:pPr marL="89992" lvl="0" indent="0" algn="l" rtl="0">
              <a:lnSpc>
                <a:spcPct val="90000"/>
              </a:lnSpc>
              <a:spcBef>
                <a:spcPts val="0"/>
              </a:spcBef>
              <a:spcAft>
                <a:spcPts val="0"/>
              </a:spcAft>
              <a:buClr>
                <a:srgbClr val="0432FF"/>
              </a:buClr>
              <a:buSzPts val="2000"/>
              <a:buNone/>
            </a:pPr>
            <a:r>
              <a:rPr lang="en-GB" sz="1500" u="none" strike="noStrike" dirty="0">
                <a:solidFill>
                  <a:srgbClr val="0432FF"/>
                </a:solidFill>
                <a:latin typeface="Arial"/>
                <a:ea typeface="Arial"/>
                <a:cs typeface="Arial"/>
                <a:sym typeface="Arial"/>
              </a:rPr>
              <a:t>Girls reported feeling more pressure to share images than boys – as did non-binary young people. The vast majority </a:t>
            </a:r>
            <a:br>
              <a:rPr lang="en-GB" sz="1500" u="none" strike="noStrike" dirty="0">
                <a:solidFill>
                  <a:srgbClr val="0432FF"/>
                </a:solidFill>
                <a:latin typeface="Arial"/>
                <a:ea typeface="Arial"/>
                <a:cs typeface="Arial"/>
                <a:sym typeface="Arial"/>
              </a:rPr>
            </a:br>
            <a:r>
              <a:rPr lang="en-GB" sz="1500" u="none" strike="noStrike" dirty="0">
                <a:solidFill>
                  <a:srgbClr val="0432FF"/>
                </a:solidFill>
                <a:latin typeface="Arial"/>
                <a:ea typeface="Arial"/>
                <a:cs typeface="Arial"/>
                <a:sym typeface="Arial"/>
              </a:rPr>
              <a:t>of sextortion cases at present involve boys.</a:t>
            </a:r>
            <a:endParaRPr sz="1500" dirty="0"/>
          </a:p>
        </p:txBody>
      </p:sp>
      <p:pic>
        <p:nvPicPr>
          <p:cNvPr id="231" name="Google Shape;231;p14"/>
          <p:cNvPicPr preferRelativeResize="0"/>
          <p:nvPr/>
        </p:nvPicPr>
        <p:blipFill rotWithShape="1">
          <a:blip r:embed="rId4">
            <a:alphaModFix/>
          </a:blip>
          <a:srcRect t="13640" b="13638"/>
          <a:stretch/>
        </p:blipFill>
        <p:spPr>
          <a:xfrm>
            <a:off x="-1" y="370894"/>
            <a:ext cx="5750009" cy="1312332"/>
          </a:xfrm>
          <a:prstGeom prst="rect">
            <a:avLst/>
          </a:prstGeom>
          <a:noFill/>
          <a:ln>
            <a:noFill/>
          </a:ln>
        </p:spPr>
      </p:pic>
      <p:sp>
        <p:nvSpPr>
          <p:cNvPr id="233" name="Google Shape;233;p14"/>
          <p:cNvSpPr txBox="1"/>
          <p:nvPr/>
        </p:nvSpPr>
        <p:spPr>
          <a:xfrm>
            <a:off x="0" y="5731175"/>
            <a:ext cx="6096000" cy="1126800"/>
          </a:xfrm>
          <a:prstGeom prst="rect">
            <a:avLst/>
          </a:prstGeom>
          <a:noFill/>
          <a:ln>
            <a:noFill/>
          </a:ln>
        </p:spPr>
        <p:txBody>
          <a:bodyPr spcFirstLastPara="1" wrap="square" lIns="0" tIns="0" rIns="0" bIns="360000" anchor="b" anchorCtr="0">
            <a:noAutofit/>
          </a:bodyPr>
          <a:lstStyle/>
          <a:p>
            <a:pPr marL="89992" marR="0" lvl="0" indent="0" algn="ctr" rtl="0">
              <a:lnSpc>
                <a:spcPct val="100000"/>
              </a:lnSpc>
              <a:spcBef>
                <a:spcPts val="0"/>
              </a:spcBef>
              <a:spcAft>
                <a:spcPts val="0"/>
              </a:spcAft>
              <a:buClr>
                <a:srgbClr val="000000"/>
              </a:buClr>
              <a:buSzPts val="1400"/>
              <a:buFont typeface="Arial"/>
              <a:buNone/>
            </a:pPr>
            <a:r>
              <a:rPr lang="en-GB" sz="1200" dirty="0">
                <a:solidFill>
                  <a:srgbClr val="0432FF"/>
                </a:solidFill>
                <a:hlinkClick r:id="rId5">
                  <a:extLst>
                    <a:ext uri="{A12FA001-AC4F-418D-AE19-62706E023703}">
                      <ahyp:hlinkClr xmlns:ahyp="http://schemas.microsoft.com/office/drawing/2018/hyperlinkcolor" val="tx"/>
                    </a:ext>
                  </a:extLst>
                </a:hlinkClick>
              </a:rPr>
              <a:t>https://www.brook.org.uk/wp-content/uploads/2020/03/DR_REPORT_FINAL.pdf</a:t>
            </a:r>
            <a:endParaRPr sz="1200" dirty="0">
              <a:solidFill>
                <a:srgbClr val="0432FF"/>
              </a:solidFill>
            </a:endParaRPr>
          </a:p>
        </p:txBody>
      </p:sp>
      <p:pic>
        <p:nvPicPr>
          <p:cNvPr id="3" name="Google Shape;232;p14">
            <a:extLst>
              <a:ext uri="{FF2B5EF4-FFF2-40B4-BE49-F238E27FC236}">
                <a16:creationId xmlns:a16="http://schemas.microsoft.com/office/drawing/2014/main" id="{A57B6ED6-EB48-2865-9201-B5410F38E27D}"/>
              </a:ext>
            </a:extLst>
          </p:cNvPr>
          <p:cNvPicPr preferRelativeResize="0"/>
          <p:nvPr/>
        </p:nvPicPr>
        <p:blipFill>
          <a:blip r:embed="rId6">
            <a:alphaModFix/>
          </a:blip>
          <a:srcRect l="39974" t="9675" r="14555" b="13593"/>
          <a:stretch/>
        </p:blipFill>
        <p:spPr>
          <a:xfrm>
            <a:off x="6095998" y="-1"/>
            <a:ext cx="6096001"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38"/>
        <p:cNvGrpSpPr/>
        <p:nvPr/>
      </p:nvGrpSpPr>
      <p:grpSpPr>
        <a:xfrm>
          <a:off x="0" y="0"/>
          <a:ext cx="0" cy="0"/>
          <a:chOff x="0" y="0"/>
          <a:chExt cx="0" cy="0"/>
        </a:xfrm>
      </p:grpSpPr>
      <p:sp>
        <p:nvSpPr>
          <p:cNvPr id="239" name="Google Shape;239;p15"/>
          <p:cNvSpPr txBox="1">
            <a:spLocks noGrp="1"/>
          </p:cNvSpPr>
          <p:nvPr>
            <p:ph type="body" idx="2"/>
          </p:nvPr>
        </p:nvSpPr>
        <p:spPr>
          <a:xfrm>
            <a:off x="0" y="1562100"/>
            <a:ext cx="6096000" cy="4000500"/>
          </a:xfrm>
          <a:prstGeom prst="rect">
            <a:avLst/>
          </a:prstGeom>
          <a:noFill/>
          <a:ln>
            <a:noFill/>
          </a:ln>
        </p:spPr>
        <p:txBody>
          <a:bodyPr spcFirstLastPara="1" wrap="square" lIns="360000" tIns="0" rIns="360000" bIns="0" anchor="ctr" anchorCtr="0">
            <a:noAutofit/>
          </a:bodyPr>
          <a:lstStyle/>
          <a:p>
            <a:pPr marL="89992" lvl="0" indent="0" algn="l" rtl="0">
              <a:lnSpc>
                <a:spcPct val="90000"/>
              </a:lnSpc>
              <a:spcBef>
                <a:spcPts val="0"/>
              </a:spcBef>
              <a:spcAft>
                <a:spcPts val="0"/>
              </a:spcAft>
              <a:buClr>
                <a:srgbClr val="0432FF"/>
              </a:buClr>
              <a:buSzPts val="2000"/>
              <a:buNone/>
            </a:pPr>
            <a:r>
              <a:rPr lang="en-GB" sz="1500" b="1" dirty="0">
                <a:solidFill>
                  <a:srgbClr val="0432FF"/>
                </a:solidFill>
                <a:latin typeface="Arial"/>
                <a:ea typeface="Arial"/>
                <a:cs typeface="Arial"/>
                <a:sym typeface="Arial"/>
              </a:rPr>
              <a:t>Young people are at risk of their images being shared </a:t>
            </a:r>
            <a:br>
              <a:rPr lang="en-GB" sz="1500" b="1" dirty="0">
                <a:solidFill>
                  <a:srgbClr val="0432FF"/>
                </a:solidFill>
                <a:latin typeface="Arial"/>
                <a:ea typeface="Arial"/>
                <a:cs typeface="Arial"/>
                <a:sym typeface="Arial"/>
              </a:rPr>
            </a:br>
            <a:r>
              <a:rPr lang="en-GB" sz="1500" b="1" dirty="0">
                <a:solidFill>
                  <a:srgbClr val="0432FF"/>
                </a:solidFill>
                <a:latin typeface="Arial"/>
                <a:ea typeface="Arial"/>
                <a:cs typeface="Arial"/>
                <a:sym typeface="Arial"/>
              </a:rPr>
              <a:t>with wider networks – such as their year group at school.</a:t>
            </a:r>
            <a:endParaRPr sz="1500" dirty="0"/>
          </a:p>
          <a:p>
            <a:pPr marL="89992" lvl="0" indent="0" algn="l" rtl="0">
              <a:lnSpc>
                <a:spcPct val="90000"/>
              </a:lnSpc>
              <a:spcBef>
                <a:spcPts val="0"/>
              </a:spcBef>
              <a:spcAft>
                <a:spcPts val="0"/>
              </a:spcAft>
              <a:buClr>
                <a:schemeClr val="dk1"/>
              </a:buClr>
              <a:buSzPts val="2000"/>
              <a:buNone/>
            </a:pPr>
            <a:endParaRPr sz="1500" dirty="0">
              <a:solidFill>
                <a:srgbClr val="0432FF"/>
              </a:solidFill>
              <a:latin typeface="Arial"/>
              <a:ea typeface="Arial"/>
              <a:cs typeface="Arial"/>
              <a:sym typeface="Arial"/>
            </a:endParaRPr>
          </a:p>
          <a:p>
            <a:pPr marL="89992" lvl="0" indent="0" algn="l" rtl="0">
              <a:lnSpc>
                <a:spcPct val="90000"/>
              </a:lnSpc>
              <a:spcBef>
                <a:spcPts val="0"/>
              </a:spcBef>
              <a:spcAft>
                <a:spcPts val="0"/>
              </a:spcAft>
              <a:buClr>
                <a:srgbClr val="0432FF"/>
              </a:buClr>
              <a:buSzPts val="2000"/>
              <a:buNone/>
            </a:pPr>
            <a:r>
              <a:rPr lang="en-GB" sz="1500" dirty="0">
                <a:solidFill>
                  <a:srgbClr val="0432FF"/>
                </a:solidFill>
                <a:latin typeface="Arial"/>
                <a:ea typeface="Arial"/>
                <a:cs typeface="Arial"/>
                <a:sym typeface="Arial"/>
              </a:rPr>
              <a:t>Broadly speaking, girls are more vulnerable:</a:t>
            </a:r>
            <a:br>
              <a:rPr lang="en-GB" sz="1500" dirty="0">
                <a:solidFill>
                  <a:srgbClr val="0432FF"/>
                </a:solidFill>
                <a:latin typeface="Arial"/>
                <a:ea typeface="Arial"/>
                <a:cs typeface="Arial"/>
                <a:sym typeface="Arial"/>
              </a:rPr>
            </a:br>
            <a:endParaRPr sz="1500" dirty="0">
              <a:solidFill>
                <a:srgbClr val="0432FF"/>
              </a:solidFill>
              <a:latin typeface="Arial"/>
              <a:ea typeface="Arial"/>
              <a:cs typeface="Arial"/>
              <a:sym typeface="Arial"/>
            </a:endParaRPr>
          </a:p>
          <a:p>
            <a:pPr marL="432892" lvl="0" indent="-311150" algn="l" rtl="0">
              <a:lnSpc>
                <a:spcPct val="90000"/>
              </a:lnSpc>
              <a:spcBef>
                <a:spcPts val="0"/>
              </a:spcBef>
              <a:spcAft>
                <a:spcPts val="0"/>
              </a:spcAft>
              <a:buClr>
                <a:srgbClr val="0432FF"/>
              </a:buClr>
              <a:buSzPts val="1500"/>
              <a:buFont typeface="Arial"/>
              <a:buChar char="•"/>
            </a:pPr>
            <a:r>
              <a:rPr lang="en-GB" sz="1500" dirty="0">
                <a:solidFill>
                  <a:srgbClr val="0432FF"/>
                </a:solidFill>
                <a:latin typeface="Arial"/>
                <a:ea typeface="Arial"/>
                <a:cs typeface="Arial"/>
                <a:sym typeface="Arial"/>
              </a:rPr>
              <a:t>Due to sexist attitudes, images of girls can have greater currency within groups of young people.</a:t>
            </a:r>
            <a:br>
              <a:rPr lang="en-GB" sz="1500" dirty="0">
                <a:solidFill>
                  <a:srgbClr val="0432FF"/>
                </a:solidFill>
                <a:latin typeface="Arial"/>
                <a:ea typeface="Arial"/>
                <a:cs typeface="Arial"/>
                <a:sym typeface="Arial"/>
              </a:rPr>
            </a:br>
            <a:endParaRPr sz="1500" dirty="0">
              <a:solidFill>
                <a:srgbClr val="0432FF"/>
              </a:solidFill>
              <a:latin typeface="Arial"/>
              <a:ea typeface="Arial"/>
              <a:cs typeface="Arial"/>
              <a:sym typeface="Arial"/>
            </a:endParaRPr>
          </a:p>
          <a:p>
            <a:pPr marL="432892" lvl="0" indent="-311150" algn="l" rtl="0">
              <a:lnSpc>
                <a:spcPct val="90000"/>
              </a:lnSpc>
              <a:spcBef>
                <a:spcPts val="0"/>
              </a:spcBef>
              <a:spcAft>
                <a:spcPts val="0"/>
              </a:spcAft>
              <a:buClr>
                <a:srgbClr val="0432FF"/>
              </a:buClr>
              <a:buSzPts val="1500"/>
              <a:buFont typeface="Arial"/>
              <a:buChar char="•"/>
            </a:pPr>
            <a:r>
              <a:rPr lang="en-GB" sz="1500" dirty="0">
                <a:solidFill>
                  <a:srgbClr val="0432FF"/>
                </a:solidFill>
                <a:latin typeface="Arial"/>
                <a:ea typeface="Arial"/>
                <a:cs typeface="Arial"/>
                <a:sym typeface="Arial"/>
              </a:rPr>
              <a:t>The association with sexual images can expose girls to shaming behaviours and bullying.</a:t>
            </a:r>
            <a:br>
              <a:rPr lang="en-GB" sz="1500" dirty="0">
                <a:solidFill>
                  <a:srgbClr val="0432FF"/>
                </a:solidFill>
                <a:latin typeface="Arial"/>
                <a:ea typeface="Arial"/>
                <a:cs typeface="Arial"/>
                <a:sym typeface="Arial"/>
              </a:rPr>
            </a:br>
            <a:r>
              <a:rPr lang="en-GB" sz="1500" dirty="0">
                <a:solidFill>
                  <a:srgbClr val="0432FF"/>
                </a:solidFill>
                <a:latin typeface="Arial"/>
                <a:ea typeface="Arial"/>
                <a:cs typeface="Arial"/>
                <a:sym typeface="Arial"/>
              </a:rPr>
              <a:t> </a:t>
            </a:r>
            <a:endParaRPr sz="1500" dirty="0"/>
          </a:p>
          <a:p>
            <a:pPr marL="432892" lvl="0" indent="-311150" algn="l" rtl="0">
              <a:lnSpc>
                <a:spcPct val="90000"/>
              </a:lnSpc>
              <a:spcBef>
                <a:spcPts val="0"/>
              </a:spcBef>
              <a:spcAft>
                <a:spcPts val="0"/>
              </a:spcAft>
              <a:buClr>
                <a:srgbClr val="0432FF"/>
              </a:buClr>
              <a:buSzPts val="1500"/>
              <a:buFont typeface="Arial"/>
              <a:buChar char="•"/>
            </a:pPr>
            <a:r>
              <a:rPr lang="en-GB" sz="1500" dirty="0">
                <a:solidFill>
                  <a:srgbClr val="0432FF"/>
                </a:solidFill>
                <a:latin typeface="Arial"/>
                <a:ea typeface="Arial"/>
                <a:cs typeface="Arial"/>
                <a:sym typeface="Arial"/>
              </a:rPr>
              <a:t>Even if an image isn’t actually of a young person, the rumour that it is can mean individuals are gossiped </a:t>
            </a:r>
            <a:br>
              <a:rPr lang="en-GB" sz="1500" dirty="0">
                <a:solidFill>
                  <a:srgbClr val="0432FF"/>
                </a:solidFill>
                <a:latin typeface="Arial"/>
                <a:ea typeface="Arial"/>
                <a:cs typeface="Arial"/>
                <a:sym typeface="Arial"/>
              </a:rPr>
            </a:br>
            <a:r>
              <a:rPr lang="en-GB" sz="1500" dirty="0">
                <a:solidFill>
                  <a:srgbClr val="0432FF"/>
                </a:solidFill>
                <a:latin typeface="Arial"/>
                <a:ea typeface="Arial"/>
                <a:cs typeface="Arial"/>
                <a:sym typeface="Arial"/>
              </a:rPr>
              <a:t>about or bullied. </a:t>
            </a:r>
            <a:endParaRPr sz="1500" dirty="0"/>
          </a:p>
        </p:txBody>
      </p:sp>
      <p:pic>
        <p:nvPicPr>
          <p:cNvPr id="240" name="Google Shape;240;p15"/>
          <p:cNvPicPr preferRelativeResize="0"/>
          <p:nvPr/>
        </p:nvPicPr>
        <p:blipFill rotWithShape="1">
          <a:blip r:embed="rId4">
            <a:alphaModFix/>
          </a:blip>
          <a:srcRect t="13640" b="13638"/>
          <a:stretch/>
        </p:blipFill>
        <p:spPr>
          <a:xfrm>
            <a:off x="-1" y="370894"/>
            <a:ext cx="5750009" cy="1312332"/>
          </a:xfrm>
          <a:prstGeom prst="rect">
            <a:avLst/>
          </a:prstGeom>
          <a:noFill/>
          <a:ln>
            <a:noFill/>
          </a:ln>
        </p:spPr>
      </p:pic>
      <p:pic>
        <p:nvPicPr>
          <p:cNvPr id="242" name="Google Shape;242;p15" descr="A close-up of a red apple&#10;&#10;Description automatically generated"/>
          <p:cNvPicPr preferRelativeResize="0"/>
          <p:nvPr/>
        </p:nvPicPr>
        <p:blipFill rotWithShape="1">
          <a:blip r:embed="rId5">
            <a:alphaModFix/>
          </a:blip>
          <a:srcRect l="60951" t="71430"/>
          <a:stretch/>
        </p:blipFill>
        <p:spPr>
          <a:xfrm flipH="1">
            <a:off x="1" y="5387425"/>
            <a:ext cx="3650525" cy="1470574"/>
          </a:xfrm>
          <a:prstGeom prst="rect">
            <a:avLst/>
          </a:prstGeom>
          <a:noFill/>
          <a:ln>
            <a:noFill/>
          </a:ln>
        </p:spPr>
      </p:pic>
      <p:pic>
        <p:nvPicPr>
          <p:cNvPr id="3" name="Google Shape;241;p15">
            <a:extLst>
              <a:ext uri="{FF2B5EF4-FFF2-40B4-BE49-F238E27FC236}">
                <a16:creationId xmlns:a16="http://schemas.microsoft.com/office/drawing/2014/main" id="{9B7982B9-956A-6655-9E22-62F6E09A0E58}"/>
              </a:ext>
            </a:extLst>
          </p:cNvPr>
          <p:cNvPicPr preferRelativeResize="0"/>
          <p:nvPr/>
        </p:nvPicPr>
        <p:blipFill>
          <a:blip r:embed="rId6">
            <a:alphaModFix/>
          </a:blip>
          <a:srcRect l="16076" t="450" r="28773" b="6404"/>
          <a:stretch/>
        </p:blipFill>
        <p:spPr>
          <a:xfrm>
            <a:off x="6095998" y="0"/>
            <a:ext cx="6096001" cy="6857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4F2852"/>
            </a:gs>
            <a:gs pos="39000">
              <a:srgbClr val="4F2852"/>
            </a:gs>
            <a:gs pos="100000">
              <a:srgbClr val="000000"/>
            </a:gs>
          </a:gsLst>
          <a:lin ang="2700000" scaled="0"/>
        </a:gradFill>
        <a:effectLst/>
      </p:bgPr>
    </p:bg>
    <p:spTree>
      <p:nvGrpSpPr>
        <p:cNvPr id="1" name="Shape 247"/>
        <p:cNvGrpSpPr/>
        <p:nvPr/>
      </p:nvGrpSpPr>
      <p:grpSpPr>
        <a:xfrm>
          <a:off x="0" y="0"/>
          <a:ext cx="0" cy="0"/>
          <a:chOff x="0" y="0"/>
          <a:chExt cx="0" cy="0"/>
        </a:xfrm>
      </p:grpSpPr>
      <p:sp>
        <p:nvSpPr>
          <p:cNvPr id="248" name="Google Shape;248;p16"/>
          <p:cNvSpPr txBox="1">
            <a:spLocks noGrp="1"/>
          </p:cNvSpPr>
          <p:nvPr>
            <p:ph type="body" idx="2"/>
          </p:nvPr>
        </p:nvSpPr>
        <p:spPr>
          <a:xfrm>
            <a:off x="6869740" y="0"/>
            <a:ext cx="4540500" cy="6858000"/>
          </a:xfrm>
          <a:prstGeom prst="rect">
            <a:avLst/>
          </a:prstGeom>
          <a:noFill/>
          <a:ln>
            <a:noFill/>
          </a:ln>
        </p:spPr>
        <p:txBody>
          <a:bodyPr spcFirstLastPara="1" wrap="square" lIns="360000" tIns="2160000" rIns="360000" bIns="360000" anchor="t" anchorCtr="0">
            <a:noAutofit/>
          </a:bodyPr>
          <a:lstStyle/>
          <a:p>
            <a:pPr marL="0" lvl="0" indent="0" algn="ctr" rtl="0">
              <a:lnSpc>
                <a:spcPct val="90000"/>
              </a:lnSpc>
              <a:spcBef>
                <a:spcPts val="0"/>
              </a:spcBef>
              <a:spcAft>
                <a:spcPts val="0"/>
              </a:spcAft>
              <a:buClr>
                <a:schemeClr val="lt1"/>
              </a:buClr>
              <a:buSzPts val="2000"/>
              <a:buNone/>
            </a:pPr>
            <a:r>
              <a:rPr lang="en-GB" sz="1500" u="none" strike="noStrike" dirty="0">
                <a:solidFill>
                  <a:schemeClr val="lt1"/>
                </a:solidFill>
                <a:latin typeface="Arial"/>
                <a:ea typeface="Arial"/>
                <a:cs typeface="Arial"/>
                <a:sym typeface="Arial"/>
              </a:rPr>
              <a:t>In many cases, young people are sharing images without realising that they are distributing illegal material: indecent images of children.</a:t>
            </a:r>
            <a:endParaRPr sz="1500" dirty="0"/>
          </a:p>
          <a:p>
            <a:pPr marL="0" lvl="0" indent="0" algn="ctr" rtl="0">
              <a:lnSpc>
                <a:spcPct val="90000"/>
              </a:lnSpc>
              <a:spcBef>
                <a:spcPts val="0"/>
              </a:spcBef>
              <a:spcAft>
                <a:spcPts val="0"/>
              </a:spcAft>
              <a:buClr>
                <a:schemeClr val="dk1"/>
              </a:buClr>
              <a:buSzPts val="2000"/>
              <a:buNone/>
            </a:pPr>
            <a:endParaRPr sz="1500" u="none" strike="noStrike" dirty="0">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2000"/>
              <a:buNone/>
            </a:pPr>
            <a:r>
              <a:rPr lang="en-GB" sz="1500" u="none" strike="noStrike" dirty="0">
                <a:solidFill>
                  <a:schemeClr val="lt1"/>
                </a:solidFill>
                <a:latin typeface="Arial"/>
                <a:ea typeface="Arial"/>
                <a:cs typeface="Arial"/>
                <a:sym typeface="Arial"/>
              </a:rPr>
              <a:t>In 2016, the Home Office launched </a:t>
            </a:r>
            <a:br>
              <a:rPr lang="en-GB" sz="1500" u="none" strike="noStrike" dirty="0">
                <a:solidFill>
                  <a:schemeClr val="lt1"/>
                </a:solidFill>
                <a:latin typeface="Arial"/>
                <a:ea typeface="Arial"/>
                <a:cs typeface="Arial"/>
                <a:sym typeface="Arial"/>
              </a:rPr>
            </a:br>
            <a:r>
              <a:rPr lang="en-GB" sz="1500" u="none" strike="noStrike" dirty="0">
                <a:solidFill>
                  <a:schemeClr val="lt1"/>
                </a:solidFill>
                <a:latin typeface="Arial"/>
                <a:ea typeface="Arial"/>
                <a:cs typeface="Arial"/>
                <a:sym typeface="Arial"/>
              </a:rPr>
              <a:t>Outcome 21, a code to help police deal with image sharing incidents proportionately. </a:t>
            </a:r>
            <a:endParaRPr sz="1500" dirty="0"/>
          </a:p>
          <a:p>
            <a:pPr marL="0" lvl="0" indent="0" algn="ctr" rtl="0">
              <a:lnSpc>
                <a:spcPct val="90000"/>
              </a:lnSpc>
              <a:spcBef>
                <a:spcPts val="0"/>
              </a:spcBef>
              <a:spcAft>
                <a:spcPts val="0"/>
              </a:spcAft>
              <a:buClr>
                <a:schemeClr val="dk1"/>
              </a:buClr>
              <a:buSzPts val="2000"/>
              <a:buNone/>
            </a:pPr>
            <a:endParaRPr sz="1500" u="none" strike="noStrike" dirty="0">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2000"/>
              <a:buNone/>
            </a:pPr>
            <a:r>
              <a:rPr lang="en-GB" sz="1500" u="none" strike="noStrike" dirty="0">
                <a:solidFill>
                  <a:schemeClr val="lt1"/>
                </a:solidFill>
                <a:latin typeface="Arial"/>
                <a:ea typeface="Arial"/>
                <a:cs typeface="Arial"/>
                <a:sym typeface="Arial"/>
              </a:rPr>
              <a:t>Where there is no evidence of aggravating factors (e.g. grooming, exploitation or malicious intent) and there are no indicators of risk, police can record a crime as being committed without criminalising young people unnecessarily. </a:t>
            </a:r>
            <a:endParaRPr sz="1500" dirty="0"/>
          </a:p>
        </p:txBody>
      </p:sp>
      <p:pic>
        <p:nvPicPr>
          <p:cNvPr id="250" name="Google Shape;250;p16"/>
          <p:cNvPicPr preferRelativeResize="0"/>
          <p:nvPr/>
        </p:nvPicPr>
        <p:blipFill rotWithShape="1">
          <a:blip r:embed="rId3">
            <a:alphaModFix/>
          </a:blip>
          <a:srcRect l="23200" r="24710"/>
          <a:stretch/>
        </p:blipFill>
        <p:spPr>
          <a:xfrm>
            <a:off x="6669050" y="101600"/>
            <a:ext cx="4941874" cy="1897575"/>
          </a:xfrm>
          <a:prstGeom prst="rect">
            <a:avLst/>
          </a:prstGeom>
          <a:noFill/>
          <a:ln>
            <a:noFill/>
          </a:ln>
        </p:spPr>
      </p:pic>
      <p:pic>
        <p:nvPicPr>
          <p:cNvPr id="3" name="Google Shape;249;p16">
            <a:extLst>
              <a:ext uri="{FF2B5EF4-FFF2-40B4-BE49-F238E27FC236}">
                <a16:creationId xmlns:a16="http://schemas.microsoft.com/office/drawing/2014/main" id="{64F637CC-CB67-B4FD-B874-F9F03DBFC55C}"/>
              </a:ext>
            </a:extLst>
          </p:cNvPr>
          <p:cNvPicPr preferRelativeResize="0"/>
          <p:nvPr/>
        </p:nvPicPr>
        <p:blipFill>
          <a:blip r:embed="rId4">
            <a:alphaModFix/>
          </a:blip>
          <a:srcRect l="32979" r="13002"/>
          <a:stretch/>
        </p:blipFill>
        <p:spPr>
          <a:xfrm>
            <a:off x="0" y="-6"/>
            <a:ext cx="6104026" cy="68580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0" scaled="0"/>
        </a:gradFill>
        <a:effectLst/>
      </p:bgPr>
    </p:bg>
    <p:spTree>
      <p:nvGrpSpPr>
        <p:cNvPr id="1" name="Shape 255"/>
        <p:cNvGrpSpPr/>
        <p:nvPr/>
      </p:nvGrpSpPr>
      <p:grpSpPr>
        <a:xfrm>
          <a:off x="0" y="0"/>
          <a:ext cx="0" cy="0"/>
          <a:chOff x="0" y="0"/>
          <a:chExt cx="0" cy="0"/>
        </a:xfrm>
      </p:grpSpPr>
      <p:pic>
        <p:nvPicPr>
          <p:cNvPr id="257" name="Google Shape;257;p17"/>
          <p:cNvPicPr preferRelativeResize="0"/>
          <p:nvPr/>
        </p:nvPicPr>
        <p:blipFill rotWithShape="1">
          <a:blip r:embed="rId3">
            <a:alphaModFix/>
          </a:blip>
          <a:srcRect/>
          <a:stretch/>
        </p:blipFill>
        <p:spPr>
          <a:xfrm>
            <a:off x="6480000" y="2160000"/>
            <a:ext cx="4945380" cy="2232660"/>
          </a:xfrm>
          <a:prstGeom prst="rect">
            <a:avLst/>
          </a:prstGeom>
          <a:noFill/>
          <a:ln>
            <a:noFill/>
          </a:ln>
        </p:spPr>
      </p:pic>
      <p:pic>
        <p:nvPicPr>
          <p:cNvPr id="3" name="Google Shape;256;p17">
            <a:extLst>
              <a:ext uri="{FF2B5EF4-FFF2-40B4-BE49-F238E27FC236}">
                <a16:creationId xmlns:a16="http://schemas.microsoft.com/office/drawing/2014/main" id="{FC0A85CB-FAD0-CF36-CC64-750D97762CD0}"/>
              </a:ext>
            </a:extLst>
          </p:cNvPr>
          <p:cNvPicPr preferRelativeResize="0"/>
          <p:nvPr/>
        </p:nvPicPr>
        <p:blipFill>
          <a:blip r:embed="rId4">
            <a:alphaModFix/>
          </a:blip>
          <a:srcRect l="3665" t="1524" r="40462" b="4191"/>
          <a:stretch/>
        </p:blipFill>
        <p:spPr>
          <a:xfrm>
            <a:off x="-2" y="1"/>
            <a:ext cx="6096001"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98"/>
        <p:cNvGrpSpPr/>
        <p:nvPr/>
      </p:nvGrpSpPr>
      <p:grpSpPr>
        <a:xfrm>
          <a:off x="0" y="0"/>
          <a:ext cx="0" cy="0"/>
          <a:chOff x="0" y="0"/>
          <a:chExt cx="0" cy="0"/>
        </a:xfrm>
      </p:grpSpPr>
      <p:sp>
        <p:nvSpPr>
          <p:cNvPr id="99" name="Google Shape;99;p2"/>
          <p:cNvSpPr txBox="1"/>
          <p:nvPr/>
        </p:nvSpPr>
        <p:spPr>
          <a:xfrm>
            <a:off x="3048000" y="1"/>
            <a:ext cx="6096000" cy="6857999"/>
          </a:xfrm>
          <a:prstGeom prst="rect">
            <a:avLst/>
          </a:prstGeom>
          <a:noFill/>
          <a:ln>
            <a:noFill/>
          </a:ln>
        </p:spPr>
        <p:txBody>
          <a:bodyPr spcFirstLastPara="1" wrap="square" lIns="360000" tIns="2160000" rIns="360000" bIns="360000" anchor="t" anchorCtr="0">
            <a:noAutofit/>
          </a:bodyPr>
          <a:lstStyle/>
          <a:p>
            <a:pPr marL="89992" marR="0" lvl="0" indent="0" algn="ctr" rtl="0">
              <a:lnSpc>
                <a:spcPct val="90000"/>
              </a:lnSpc>
              <a:spcBef>
                <a:spcPts val="0"/>
              </a:spcBef>
              <a:spcAft>
                <a:spcPts val="0"/>
              </a:spcAft>
              <a:buClr>
                <a:schemeClr val="lt1"/>
              </a:buClr>
              <a:buSzPts val="3200"/>
              <a:buFont typeface="Arial"/>
              <a:buNone/>
            </a:pPr>
            <a:r>
              <a:rPr lang="en-GB" sz="3200" b="1" i="0" u="none" strike="noStrike" cap="none" dirty="0">
                <a:solidFill>
                  <a:schemeClr val="lt1"/>
                </a:solidFill>
                <a:latin typeface="Arial"/>
                <a:ea typeface="Arial"/>
                <a:cs typeface="Arial"/>
                <a:sym typeface="Arial"/>
              </a:rPr>
              <a:t>What do teenagers mean when they share:</a:t>
            </a:r>
            <a:endParaRPr sz="1400" b="0" i="0" u="none" strike="noStrike" cap="none" dirty="0">
              <a:solidFill>
                <a:srgbClr val="000000"/>
              </a:solidFill>
              <a:latin typeface="Arial"/>
              <a:ea typeface="Arial"/>
              <a:cs typeface="Arial"/>
              <a:sym typeface="Arial"/>
            </a:endParaRPr>
          </a:p>
        </p:txBody>
      </p:sp>
      <p:sp>
        <p:nvSpPr>
          <p:cNvPr id="100" name="Google Shape;100;p2"/>
          <p:cNvSpPr txBox="1"/>
          <p:nvPr/>
        </p:nvSpPr>
        <p:spPr>
          <a:xfrm>
            <a:off x="4490698" y="3874743"/>
            <a:ext cx="3210604"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0"/>
              <a:buFont typeface="Arial"/>
              <a:buNone/>
            </a:pPr>
            <a:r>
              <a:rPr lang="en-GB" sz="15000" b="0" i="0" u="none" strike="noStrike" cap="none" dirty="0">
                <a:solidFill>
                  <a:srgbClr val="474747"/>
                </a:solidFill>
                <a:latin typeface="Arial"/>
                <a:ea typeface="Arial"/>
                <a:cs typeface="Arial"/>
                <a:sym typeface="Arial"/>
              </a:rPr>
              <a:t>🍆</a:t>
            </a:r>
            <a:endParaRPr sz="15000" b="0" i="0" u="none" strike="noStrike" cap="none" dirty="0">
              <a:solidFill>
                <a:schemeClr val="dk1"/>
              </a:solidFill>
              <a:latin typeface="Arial"/>
              <a:ea typeface="Arial"/>
              <a:cs typeface="Arial"/>
              <a:sym typeface="Arial"/>
            </a:endParaRPr>
          </a:p>
        </p:txBody>
      </p:sp>
      <p:pic>
        <p:nvPicPr>
          <p:cNvPr id="101" name="Google Shape;101;p2" descr="A white text on a black background&#10;&#10;Description automatically generated"/>
          <p:cNvPicPr preferRelativeResize="0"/>
          <p:nvPr/>
        </p:nvPicPr>
        <p:blipFill rotWithShape="1">
          <a:blip r:embed="rId3">
            <a:alphaModFix/>
          </a:blip>
          <a:srcRect/>
          <a:stretch/>
        </p:blipFill>
        <p:spPr>
          <a:xfrm>
            <a:off x="0" y="0"/>
            <a:ext cx="12192000" cy="1720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6" scaled="0"/>
        </a:gradFill>
        <a:effectLst/>
      </p:bgPr>
    </p:bg>
    <p:spTree>
      <p:nvGrpSpPr>
        <p:cNvPr id="1" name="Shape 262"/>
        <p:cNvGrpSpPr/>
        <p:nvPr/>
      </p:nvGrpSpPr>
      <p:grpSpPr>
        <a:xfrm>
          <a:off x="0" y="0"/>
          <a:ext cx="0" cy="0"/>
          <a:chOff x="0" y="0"/>
          <a:chExt cx="0" cy="0"/>
        </a:xfrm>
      </p:grpSpPr>
      <p:sp>
        <p:nvSpPr>
          <p:cNvPr id="263" name="Google Shape;263;g2f21fecc330_2_30"/>
          <p:cNvSpPr txBox="1"/>
          <p:nvPr/>
        </p:nvSpPr>
        <p:spPr>
          <a:xfrm>
            <a:off x="6096000" y="105200"/>
            <a:ext cx="5594100" cy="67528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rgbClr val="FFFFFF"/>
              </a:buClr>
              <a:buSzPts val="3200"/>
              <a:buFont typeface="Arial"/>
              <a:buNone/>
            </a:pPr>
            <a:r>
              <a:rPr lang="en-GB" sz="1200" dirty="0">
                <a:solidFill>
                  <a:srgbClr val="FFFFFF"/>
                </a:solidFill>
              </a:rPr>
              <a:t>“I was really drunk, and this boy that I really liked, like, took advantage of me and got me to do stuff, and I told him, “No,” like, quite a few times and it still happened. And then my friends, we was upstairs, and then they video recorded us, and it got sent round the whole school. I could have been pregnant and he found out and he was telling me to kill myself…</a:t>
            </a:r>
            <a:endParaRPr sz="1200" dirty="0">
              <a:solidFill>
                <a:srgbClr val="FFFFFF"/>
              </a:solidFill>
            </a:endParaRPr>
          </a:p>
          <a:p>
            <a:pPr marL="89535" marR="0" lvl="0" indent="0" algn="l" rtl="0">
              <a:lnSpc>
                <a:spcPct val="100000"/>
              </a:lnSpc>
              <a:spcBef>
                <a:spcPts val="0"/>
              </a:spcBef>
              <a:spcAft>
                <a:spcPts val="0"/>
              </a:spcAft>
              <a:buClr>
                <a:srgbClr val="FFFFFF"/>
              </a:buClr>
              <a:buSzPts val="3200"/>
              <a:buFont typeface="Arial"/>
              <a:buNone/>
            </a:pPr>
            <a:endParaRPr sz="1200" dirty="0">
              <a:solidFill>
                <a:srgbClr val="FFFFFF"/>
              </a:solidFill>
            </a:endParaRPr>
          </a:p>
          <a:p>
            <a:pPr marL="89535" marR="0" lvl="0" indent="0" algn="l" rtl="0">
              <a:lnSpc>
                <a:spcPct val="100000"/>
              </a:lnSpc>
              <a:spcBef>
                <a:spcPts val="0"/>
              </a:spcBef>
              <a:spcAft>
                <a:spcPts val="0"/>
              </a:spcAft>
              <a:buClr>
                <a:srgbClr val="FFFFFF"/>
              </a:buClr>
              <a:buSzPts val="3200"/>
              <a:buFont typeface="Arial"/>
              <a:buNone/>
            </a:pPr>
            <a:r>
              <a:rPr lang="en-GB" sz="1200" dirty="0">
                <a:solidFill>
                  <a:srgbClr val="FFFFFF"/>
                </a:solidFill>
              </a:rPr>
              <a:t>And I’d literally walk into a lesson, I’d be getting called a slag, a whore, and I didn’t wanna talk about it anyway, because I didn’t personally wanna go into it with them. So I was getting called a slag, and everything. And even my teachers were letting them call me a slag, wasn’t they? I walked out of his lesson crying, and it was so bad, like, for ages…</a:t>
            </a:r>
            <a:endParaRPr sz="1200" dirty="0">
              <a:solidFill>
                <a:srgbClr val="FFFFFF"/>
              </a:solidFill>
            </a:endParaRPr>
          </a:p>
          <a:p>
            <a:pPr marL="89535" marR="0" lvl="0" indent="0" algn="l" rtl="0">
              <a:lnSpc>
                <a:spcPct val="100000"/>
              </a:lnSpc>
              <a:spcBef>
                <a:spcPts val="0"/>
              </a:spcBef>
              <a:spcAft>
                <a:spcPts val="0"/>
              </a:spcAft>
              <a:buClr>
                <a:srgbClr val="FFFFFF"/>
              </a:buClr>
              <a:buSzPts val="3200"/>
              <a:buFont typeface="Arial"/>
              <a:buNone/>
            </a:pPr>
            <a:endParaRPr sz="1200" dirty="0">
              <a:solidFill>
                <a:srgbClr val="FFFFFF"/>
              </a:solidFill>
            </a:endParaRPr>
          </a:p>
          <a:p>
            <a:pPr marL="89535" marR="0" lvl="0" indent="0" algn="l" rtl="0">
              <a:lnSpc>
                <a:spcPct val="100000"/>
              </a:lnSpc>
              <a:spcBef>
                <a:spcPts val="0"/>
              </a:spcBef>
              <a:spcAft>
                <a:spcPts val="0"/>
              </a:spcAft>
              <a:buClr>
                <a:srgbClr val="FFFFFF"/>
              </a:buClr>
              <a:buSzPts val="3200"/>
              <a:buFont typeface="Arial"/>
              <a:buNone/>
            </a:pPr>
            <a:r>
              <a:rPr lang="en-GB" sz="1200" dirty="0">
                <a:solidFill>
                  <a:srgbClr val="FFFFFF"/>
                </a:solidFill>
              </a:rPr>
              <a:t>I’ve never liked my body, but the way I look in those photos, and stuff, it literally just made me ill. I stopped eating everything... I’ve asked the school for counselling four times, and they still haven’t given it to me. So I didn’t really get support from anyone, I had to cope with it by myself, really.” (Latoya, 16)</a:t>
            </a:r>
          </a:p>
          <a:p>
            <a:pPr marL="89535">
              <a:buClr>
                <a:srgbClr val="FFFFFF"/>
              </a:buClr>
              <a:buSzPts val="3200"/>
            </a:pPr>
            <a:endParaRPr lang="en-GB" sz="1200" b="0" i="0" u="none" strike="noStrike" cap="none" dirty="0">
              <a:solidFill>
                <a:schemeClr val="lt1"/>
              </a:solidFill>
              <a:latin typeface="Arial"/>
              <a:ea typeface="Arial"/>
              <a:cs typeface="Arial"/>
              <a:sym typeface="Arial"/>
            </a:endParaRPr>
          </a:p>
          <a:p>
            <a:pPr marL="89535">
              <a:buClr>
                <a:srgbClr val="FFFFFF"/>
              </a:buClr>
              <a:buSzPts val="3200"/>
            </a:pPr>
            <a:endParaRPr lang="en-GB" sz="1200" b="0" i="0" u="none" strike="noStrike" cap="none" dirty="0">
              <a:solidFill>
                <a:schemeClr val="lt1"/>
              </a:solidFill>
              <a:latin typeface="Arial"/>
              <a:ea typeface="Arial"/>
              <a:cs typeface="Arial"/>
              <a:sym typeface="Arial"/>
            </a:endParaRPr>
          </a:p>
          <a:p>
            <a:pPr marL="89535">
              <a:buClr>
                <a:srgbClr val="FFFFFF"/>
              </a:buClr>
              <a:buSzPts val="3200"/>
            </a:pPr>
            <a:endParaRPr lang="en-GB" sz="1200" b="0" i="0" u="none" strike="noStrike" cap="none" dirty="0">
              <a:solidFill>
                <a:schemeClr val="lt1"/>
              </a:solidFill>
              <a:latin typeface="Arial"/>
              <a:ea typeface="Arial"/>
              <a:cs typeface="Arial"/>
              <a:sym typeface="Arial"/>
            </a:endParaRPr>
          </a:p>
          <a:p>
            <a:pPr marL="89535">
              <a:buClr>
                <a:srgbClr val="FFFFFF"/>
              </a:buClr>
              <a:buSzPts val="3200"/>
            </a:pPr>
            <a:r>
              <a:rPr lang="en-GB" sz="1200" b="0" i="0" u="none" strike="noStrike" cap="none" dirty="0">
                <a:solidFill>
                  <a:schemeClr val="lt1"/>
                </a:solidFill>
                <a:latin typeface="Arial"/>
                <a:ea typeface="Arial"/>
                <a:cs typeface="Arial"/>
                <a:sym typeface="Arial"/>
              </a:rPr>
              <a:t>Source: ‘Digital Romance: A research project exploring young </a:t>
            </a:r>
            <a:br>
              <a:rPr lang="en-GB" sz="1200" b="0" i="0" u="none" strike="noStrike" cap="none" dirty="0">
                <a:solidFill>
                  <a:schemeClr val="lt1"/>
                </a:solidFill>
                <a:latin typeface="Arial"/>
                <a:ea typeface="Arial"/>
                <a:cs typeface="Arial"/>
                <a:sym typeface="Arial"/>
              </a:rPr>
            </a:br>
            <a:r>
              <a:rPr lang="en-GB" sz="1200" b="0" i="0" u="none" strike="noStrike" cap="none" dirty="0">
                <a:solidFill>
                  <a:schemeClr val="lt1"/>
                </a:solidFill>
                <a:latin typeface="Arial"/>
                <a:ea typeface="Arial"/>
                <a:cs typeface="Arial"/>
                <a:sym typeface="Arial"/>
              </a:rPr>
              <a:t>people’s use of technology in their romantic relationships and </a:t>
            </a:r>
            <a:br>
              <a:rPr lang="en-GB" sz="1200" b="0" i="0" u="none" strike="noStrike" cap="none" dirty="0">
                <a:solidFill>
                  <a:schemeClr val="lt1"/>
                </a:solidFill>
                <a:latin typeface="Arial"/>
                <a:ea typeface="Arial"/>
                <a:cs typeface="Arial"/>
                <a:sym typeface="Arial"/>
              </a:rPr>
            </a:br>
            <a:r>
              <a:rPr lang="en-GB" sz="1200" b="0" i="0" u="none" strike="noStrike" cap="none" dirty="0">
                <a:solidFill>
                  <a:schemeClr val="lt1"/>
                </a:solidFill>
                <a:latin typeface="Arial"/>
                <a:ea typeface="Arial"/>
                <a:cs typeface="Arial"/>
                <a:sym typeface="Arial"/>
              </a:rPr>
              <a:t>love lives’ from Brook.</a:t>
            </a:r>
            <a:endParaRPr lang="en-GB" sz="1200" b="0" i="0" u="none" strike="noStrike" cap="none" dirty="0">
              <a:solidFill>
                <a:srgbClr val="000000"/>
              </a:solidFill>
              <a:latin typeface="Arial"/>
              <a:ea typeface="Arial"/>
              <a:cs typeface="Arial"/>
              <a:sym typeface="Arial"/>
            </a:endParaRPr>
          </a:p>
        </p:txBody>
      </p:sp>
      <p:pic>
        <p:nvPicPr>
          <p:cNvPr id="265" name="Google Shape;265;g2f21fecc330_2_30"/>
          <p:cNvPicPr preferRelativeResize="0"/>
          <p:nvPr/>
        </p:nvPicPr>
        <p:blipFill>
          <a:blip r:embed="rId3">
            <a:alphaModFix/>
          </a:blip>
          <a:stretch>
            <a:fillRect/>
          </a:stretch>
        </p:blipFill>
        <p:spPr>
          <a:xfrm>
            <a:off x="6447225" y="1012199"/>
            <a:ext cx="5136600" cy="1198275"/>
          </a:xfrm>
          <a:prstGeom prst="rect">
            <a:avLst/>
          </a:prstGeom>
          <a:noFill/>
          <a:ln>
            <a:noFill/>
          </a:ln>
        </p:spPr>
      </p:pic>
      <p:pic>
        <p:nvPicPr>
          <p:cNvPr id="2" name="Google Shape;256;p17">
            <a:extLst>
              <a:ext uri="{FF2B5EF4-FFF2-40B4-BE49-F238E27FC236}">
                <a16:creationId xmlns:a16="http://schemas.microsoft.com/office/drawing/2014/main" id="{D2F929C1-D128-0C6F-4D8F-23B3E446EF53}"/>
              </a:ext>
            </a:extLst>
          </p:cNvPr>
          <p:cNvPicPr preferRelativeResize="0"/>
          <p:nvPr/>
        </p:nvPicPr>
        <p:blipFill>
          <a:blip r:embed="rId4">
            <a:alphaModFix/>
          </a:blip>
          <a:srcRect l="3665" t="1524" r="40462" b="4191"/>
          <a:stretch/>
        </p:blipFill>
        <p:spPr>
          <a:xfrm>
            <a:off x="-2" y="1"/>
            <a:ext cx="6096001"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270"/>
        <p:cNvGrpSpPr/>
        <p:nvPr/>
      </p:nvGrpSpPr>
      <p:grpSpPr>
        <a:xfrm>
          <a:off x="0" y="0"/>
          <a:ext cx="0" cy="0"/>
          <a:chOff x="0" y="0"/>
          <a:chExt cx="0" cy="0"/>
        </a:xfrm>
      </p:grpSpPr>
      <p:pic>
        <p:nvPicPr>
          <p:cNvPr id="2" name="Google Shape;271;p18">
            <a:extLst>
              <a:ext uri="{FF2B5EF4-FFF2-40B4-BE49-F238E27FC236}">
                <a16:creationId xmlns:a16="http://schemas.microsoft.com/office/drawing/2014/main" id="{831B9F7D-F1D5-ED45-781D-A129C9539ABF}"/>
              </a:ext>
            </a:extLst>
          </p:cNvPr>
          <p:cNvPicPr preferRelativeResize="0"/>
          <p:nvPr/>
        </p:nvPicPr>
        <p:blipFill>
          <a:blip r:embed="rId3"/>
          <a:srcRect l="17650" r="17650"/>
          <a:stretch/>
        </p:blipFill>
        <p:spPr>
          <a:xfrm>
            <a:off x="976767" y="614362"/>
            <a:ext cx="10238465" cy="5629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76"/>
        <p:cNvGrpSpPr/>
        <p:nvPr/>
      </p:nvGrpSpPr>
      <p:grpSpPr>
        <a:xfrm>
          <a:off x="0" y="0"/>
          <a:ext cx="0" cy="0"/>
          <a:chOff x="0" y="0"/>
          <a:chExt cx="0" cy="0"/>
        </a:xfrm>
      </p:grpSpPr>
      <p:sp>
        <p:nvSpPr>
          <p:cNvPr id="277" name="Google Shape;277;p19"/>
          <p:cNvSpPr txBox="1"/>
          <p:nvPr/>
        </p:nvSpPr>
        <p:spPr>
          <a:xfrm>
            <a:off x="2141875" y="1827576"/>
            <a:ext cx="7808400" cy="11490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2000"/>
              <a:buFont typeface="Arial"/>
              <a:buNone/>
            </a:pPr>
            <a:r>
              <a:rPr lang="en-GB" sz="1500" b="1" i="0" u="none" strike="noStrike" cap="none" dirty="0">
                <a:solidFill>
                  <a:schemeClr val="lt1"/>
                </a:solidFill>
                <a:latin typeface="Arial"/>
                <a:ea typeface="Arial"/>
                <a:cs typeface="Arial"/>
                <a:sym typeface="Arial"/>
              </a:rPr>
              <a:t>If an incident comes to your attention, you should report </a:t>
            </a:r>
            <a:br>
              <a:rPr lang="en-GB" sz="1500" b="1" i="0" u="none" strike="noStrike" cap="none" dirty="0">
                <a:solidFill>
                  <a:schemeClr val="lt1"/>
                </a:solidFill>
                <a:latin typeface="Arial"/>
                <a:ea typeface="Arial"/>
                <a:cs typeface="Arial"/>
                <a:sym typeface="Arial"/>
              </a:rPr>
            </a:br>
            <a:r>
              <a:rPr lang="en-GB" sz="1500" b="1" i="0" u="none" strike="noStrike" cap="none" dirty="0">
                <a:solidFill>
                  <a:schemeClr val="lt1"/>
                </a:solidFill>
                <a:latin typeface="Arial"/>
                <a:ea typeface="Arial"/>
                <a:cs typeface="Arial"/>
                <a:sym typeface="Arial"/>
              </a:rPr>
              <a:t>to your DSL immediately. Don’t ask to see the image.</a:t>
            </a:r>
            <a:endParaRPr sz="1500" b="0" i="0" u="none" strike="noStrike" cap="none" dirty="0">
              <a:solidFill>
                <a:srgbClr val="000000"/>
              </a:solidFill>
              <a:latin typeface="Arial"/>
              <a:ea typeface="Arial"/>
              <a:cs typeface="Arial"/>
              <a:sym typeface="Arial"/>
            </a:endParaRPr>
          </a:p>
          <a:p>
            <a:pPr marR="0" lvl="0" indent="0" algn="ctr" rtl="0">
              <a:lnSpc>
                <a:spcPct val="90000"/>
              </a:lnSpc>
              <a:spcBef>
                <a:spcPts val="0"/>
              </a:spcBef>
              <a:spcAft>
                <a:spcPts val="0"/>
              </a:spcAft>
              <a:buClr>
                <a:schemeClr val="lt1"/>
              </a:buClr>
              <a:buSzPts val="2000"/>
              <a:buFont typeface="Arial"/>
              <a:buNone/>
            </a:pPr>
            <a:r>
              <a:rPr lang="en-GB" sz="1500" b="1" i="0" u="none" strike="noStrike" cap="none" dirty="0">
                <a:solidFill>
                  <a:schemeClr val="lt1"/>
                </a:solidFill>
                <a:latin typeface="Arial"/>
                <a:ea typeface="Arial"/>
                <a:cs typeface="Arial"/>
                <a:sym typeface="Arial"/>
              </a:rPr>
              <a:t> </a:t>
            </a:r>
            <a:endParaRPr sz="15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000"/>
              <a:buFont typeface="Arial"/>
              <a:buNone/>
            </a:pPr>
            <a:r>
              <a:rPr lang="en-GB" sz="1500" dirty="0">
                <a:solidFill>
                  <a:schemeClr val="lt1"/>
                </a:solidFill>
              </a:rPr>
              <a:t>But there are five ways you can support the young people involved:</a:t>
            </a:r>
            <a:endParaRPr sz="1500" b="0" i="0" u="none" strike="noStrike" cap="none" dirty="0">
              <a:solidFill>
                <a:schemeClr val="lt1"/>
              </a:solidFill>
              <a:latin typeface="Arial"/>
              <a:ea typeface="Arial"/>
              <a:cs typeface="Arial"/>
              <a:sym typeface="Arial"/>
            </a:endParaRPr>
          </a:p>
        </p:txBody>
      </p:sp>
      <p:sp>
        <p:nvSpPr>
          <p:cNvPr id="278" name="Google Shape;278;p19"/>
          <p:cNvSpPr/>
          <p:nvPr/>
        </p:nvSpPr>
        <p:spPr>
          <a:xfrm>
            <a:off x="187450" y="3017525"/>
            <a:ext cx="2297400" cy="2733000"/>
          </a:xfrm>
          <a:prstGeom prst="rect">
            <a:avLst/>
          </a:prstGeom>
          <a:solidFill>
            <a:srgbClr val="A0FFFF"/>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1" i="0" u="none" strike="noStrike" cap="none" dirty="0">
                <a:solidFill>
                  <a:srgbClr val="0432FF"/>
                </a:solidFill>
                <a:latin typeface="Arial"/>
                <a:ea typeface="Arial"/>
                <a:cs typeface="Arial"/>
                <a:sym typeface="Arial"/>
              </a:rPr>
              <a:t>Don’t minimise </a:t>
            </a:r>
            <a:br>
              <a:rPr lang="en-GB" sz="1500" b="1" i="0" u="none" strike="noStrike" cap="none" dirty="0">
                <a:solidFill>
                  <a:srgbClr val="0432FF"/>
                </a:solidFill>
                <a:latin typeface="Arial"/>
                <a:ea typeface="Arial"/>
                <a:cs typeface="Arial"/>
                <a:sym typeface="Arial"/>
              </a:rPr>
            </a:br>
            <a:r>
              <a:rPr lang="en-GB" sz="1500" b="1" i="0" u="none" strike="noStrike" cap="none" dirty="0">
                <a:solidFill>
                  <a:srgbClr val="0432FF"/>
                </a:solidFill>
                <a:latin typeface="Arial"/>
                <a:ea typeface="Arial"/>
                <a:cs typeface="Arial"/>
                <a:sym typeface="Arial"/>
              </a:rPr>
              <a:t>the impact:</a:t>
            </a:r>
            <a:r>
              <a:rPr lang="en-GB" sz="1500" b="0" i="0" u="none" strike="noStrike" cap="none" dirty="0">
                <a:solidFill>
                  <a:srgbClr val="0432FF"/>
                </a:solidFill>
                <a:latin typeface="Arial"/>
                <a:ea typeface="Arial"/>
                <a:cs typeface="Arial"/>
                <a:sym typeface="Arial"/>
              </a:rPr>
              <a:t> </a:t>
            </a:r>
            <a:endParaRPr sz="1500" b="0" i="0" u="none" strike="noStrike" cap="none" dirty="0">
              <a:solidFill>
                <a:srgbClr val="000000"/>
              </a:solidFill>
              <a:latin typeface="Arial"/>
              <a:ea typeface="Arial"/>
              <a:cs typeface="Arial"/>
              <a:sym typeface="Arial"/>
            </a:endParaRPr>
          </a:p>
          <a:p>
            <a:pPr marR="0" lvl="0" indent="0" algn="ctr" rtl="0">
              <a:lnSpc>
                <a:spcPct val="100000"/>
              </a:lnSpc>
              <a:spcBef>
                <a:spcPts val="0"/>
              </a:spcBef>
              <a:spcAft>
                <a:spcPts val="0"/>
              </a:spcAft>
              <a:buClr>
                <a:srgbClr val="000000"/>
              </a:buClr>
              <a:buSzPts val="2000"/>
              <a:buFont typeface="Arial"/>
              <a:buNone/>
            </a:pPr>
            <a:r>
              <a:rPr lang="en-GB" sz="1500" b="0" i="0" u="none" strike="noStrike" cap="none" dirty="0">
                <a:solidFill>
                  <a:srgbClr val="0432FF"/>
                </a:solidFill>
                <a:latin typeface="Arial"/>
                <a:ea typeface="Arial"/>
                <a:cs typeface="Arial"/>
                <a:sym typeface="Arial"/>
              </a:rPr>
              <a:t>if their image has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been shared without their consent, don’t minimise the impact –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it can be incredibly distressing.</a:t>
            </a:r>
            <a:endParaRPr sz="1500" b="1" i="0" u="none" strike="noStrike" cap="none" dirty="0">
              <a:solidFill>
                <a:srgbClr val="0432FF"/>
              </a:solidFill>
              <a:latin typeface="Arial"/>
              <a:ea typeface="Arial"/>
              <a:cs typeface="Arial"/>
              <a:sym typeface="Arial"/>
            </a:endParaRPr>
          </a:p>
        </p:txBody>
      </p:sp>
      <p:sp>
        <p:nvSpPr>
          <p:cNvPr id="279" name="Google Shape;279;p19"/>
          <p:cNvSpPr/>
          <p:nvPr/>
        </p:nvSpPr>
        <p:spPr>
          <a:xfrm>
            <a:off x="2563689" y="3017525"/>
            <a:ext cx="2297400" cy="2732400"/>
          </a:xfrm>
          <a:prstGeom prst="rect">
            <a:avLst/>
          </a:prstGeom>
          <a:solidFill>
            <a:srgbClr val="E8A4F4"/>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1" i="0" u="none" strike="noStrike" cap="none" dirty="0">
                <a:solidFill>
                  <a:srgbClr val="0432FF"/>
                </a:solidFill>
                <a:latin typeface="Arial"/>
                <a:ea typeface="Arial"/>
                <a:cs typeface="Arial"/>
                <a:sym typeface="Arial"/>
              </a:rPr>
              <a:t>Avoid using victim </a:t>
            </a:r>
            <a:br>
              <a:rPr lang="en-GB" sz="1500" b="1" i="0" u="none" strike="noStrike" cap="none" dirty="0">
                <a:solidFill>
                  <a:srgbClr val="0432FF"/>
                </a:solidFill>
                <a:latin typeface="Arial"/>
                <a:ea typeface="Arial"/>
                <a:cs typeface="Arial"/>
                <a:sym typeface="Arial"/>
              </a:rPr>
            </a:br>
            <a:r>
              <a:rPr lang="en-GB" sz="1500" b="1" i="0" u="none" strike="noStrike" cap="none" dirty="0">
                <a:solidFill>
                  <a:srgbClr val="0432FF"/>
                </a:solidFill>
                <a:latin typeface="Arial"/>
                <a:ea typeface="Arial"/>
                <a:cs typeface="Arial"/>
                <a:sym typeface="Arial"/>
              </a:rPr>
              <a:t>blaming language</a:t>
            </a:r>
            <a:br>
              <a:rPr lang="en-GB" sz="1500" b="1" i="0" u="none" strike="noStrike" cap="none" dirty="0">
                <a:solidFill>
                  <a:srgbClr val="0432FF"/>
                </a:solidFill>
                <a:latin typeface="Arial"/>
                <a:ea typeface="Arial"/>
                <a:cs typeface="Arial"/>
                <a:sym typeface="Arial"/>
              </a:rPr>
            </a:br>
            <a:r>
              <a:rPr lang="en-GB" sz="1500" i="0" u="none" strike="noStrike" cap="none" dirty="0">
                <a:solidFill>
                  <a:srgbClr val="0432FF"/>
                </a:solidFill>
              </a:rPr>
              <a:t>– like saying it’s </a:t>
            </a:r>
            <a:br>
              <a:rPr lang="en-GB" sz="1500" i="0" u="none" strike="noStrike" cap="none" dirty="0">
                <a:solidFill>
                  <a:srgbClr val="0432FF"/>
                </a:solidFill>
              </a:rPr>
            </a:br>
            <a:r>
              <a:rPr lang="en-GB" sz="1500" i="0" u="none" strike="noStrike" cap="none" dirty="0">
                <a:solidFill>
                  <a:srgbClr val="0432FF"/>
                </a:solidFill>
              </a:rPr>
              <a:t>the child’s fault their image was shared, </a:t>
            </a:r>
            <a:br>
              <a:rPr lang="en-GB" sz="1500" i="0" u="none" strike="noStrike" cap="none" dirty="0">
                <a:solidFill>
                  <a:srgbClr val="0432FF"/>
                </a:solidFill>
              </a:rPr>
            </a:br>
            <a:r>
              <a:rPr lang="en-GB" sz="1500" i="0" u="none" strike="noStrike" cap="none" dirty="0">
                <a:solidFill>
                  <a:srgbClr val="0432FF"/>
                </a:solidFill>
              </a:rPr>
              <a:t>or that they shouldn’t have shared it in </a:t>
            </a:r>
            <a:br>
              <a:rPr lang="en-GB" sz="1500" i="0" u="none" strike="noStrike" cap="none" dirty="0">
                <a:solidFill>
                  <a:srgbClr val="0432FF"/>
                </a:solidFill>
              </a:rPr>
            </a:br>
            <a:r>
              <a:rPr lang="en-GB" sz="1500" i="0" u="none" strike="noStrike" cap="none" dirty="0">
                <a:solidFill>
                  <a:srgbClr val="0432FF"/>
                </a:solidFill>
              </a:rPr>
              <a:t>the first place. </a:t>
            </a:r>
            <a:endParaRPr sz="1500" i="0" u="none" strike="noStrike" cap="none" dirty="0">
              <a:solidFill>
                <a:srgbClr val="0432FF"/>
              </a:solidFill>
            </a:endParaRPr>
          </a:p>
        </p:txBody>
      </p:sp>
      <p:sp>
        <p:nvSpPr>
          <p:cNvPr id="280" name="Google Shape;280;p19"/>
          <p:cNvSpPr/>
          <p:nvPr/>
        </p:nvSpPr>
        <p:spPr>
          <a:xfrm>
            <a:off x="4939929" y="3017525"/>
            <a:ext cx="2297400" cy="2733000"/>
          </a:xfrm>
          <a:prstGeom prst="rect">
            <a:avLst/>
          </a:prstGeom>
          <a:solidFill>
            <a:srgbClr val="FFD9A2"/>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1" i="0" u="none" strike="noStrike" cap="none" dirty="0">
                <a:solidFill>
                  <a:srgbClr val="0432FF"/>
                </a:solidFill>
                <a:latin typeface="Arial"/>
                <a:ea typeface="Arial"/>
                <a:cs typeface="Arial"/>
                <a:sym typeface="Arial"/>
              </a:rPr>
              <a:t>Signpost them to </a:t>
            </a:r>
            <a:br>
              <a:rPr lang="en-GB" sz="1500" b="1" i="0" u="none" strike="noStrike" cap="none" dirty="0">
                <a:solidFill>
                  <a:srgbClr val="0432FF"/>
                </a:solidFill>
                <a:latin typeface="Arial"/>
                <a:ea typeface="Arial"/>
                <a:cs typeface="Arial"/>
                <a:sym typeface="Arial"/>
              </a:rPr>
            </a:br>
            <a:r>
              <a:rPr lang="en-GB" sz="1500" b="1" i="0" u="none" strike="noStrike" cap="none" dirty="0">
                <a:solidFill>
                  <a:srgbClr val="0432FF"/>
                </a:solidFill>
                <a:latin typeface="Arial"/>
                <a:ea typeface="Arial"/>
                <a:cs typeface="Arial"/>
                <a:sym typeface="Arial"/>
              </a:rPr>
              <a:t>Report Remove.</a:t>
            </a:r>
            <a:endParaRPr sz="1500" b="0" i="0" u="none" strike="noStrike" cap="none" dirty="0">
              <a:solidFill>
                <a:srgbClr val="0432FF"/>
              </a:solidFill>
              <a:latin typeface="Arial"/>
              <a:ea typeface="Arial"/>
              <a:cs typeface="Arial"/>
              <a:sym typeface="Arial"/>
            </a:endParaRPr>
          </a:p>
        </p:txBody>
      </p:sp>
      <p:sp>
        <p:nvSpPr>
          <p:cNvPr id="281" name="Google Shape;281;p19"/>
          <p:cNvSpPr/>
          <p:nvPr/>
        </p:nvSpPr>
        <p:spPr>
          <a:xfrm>
            <a:off x="7316169" y="3017525"/>
            <a:ext cx="2297400" cy="2733000"/>
          </a:xfrm>
          <a:prstGeom prst="rect">
            <a:avLst/>
          </a:prstGeom>
          <a:solidFill>
            <a:schemeClr val="lt1"/>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1" dirty="0">
                <a:solidFill>
                  <a:srgbClr val="0432FF"/>
                </a:solidFill>
              </a:rPr>
              <a:t>Refer them</a:t>
            </a:r>
            <a:r>
              <a:rPr lang="en-GB" sz="1500" b="0" i="0" u="none" strike="noStrike" cap="none" dirty="0">
                <a:solidFill>
                  <a:srgbClr val="0432FF"/>
                </a:solidFill>
                <a:latin typeface="Arial"/>
                <a:ea typeface="Arial"/>
                <a:cs typeface="Arial"/>
                <a:sym typeface="Arial"/>
              </a:rPr>
              <a:t> </a:t>
            </a:r>
            <a:br>
              <a:rPr lang="en-GB" sz="1500" b="0" i="0" u="none" strike="noStrike" cap="none" dirty="0">
                <a:solidFill>
                  <a:srgbClr val="0432FF"/>
                </a:solidFill>
                <a:latin typeface="Arial"/>
                <a:ea typeface="Arial"/>
                <a:cs typeface="Arial"/>
                <a:sym typeface="Arial"/>
              </a:rPr>
            </a:br>
            <a:r>
              <a:rPr lang="en-GB" sz="1500" dirty="0">
                <a:solidFill>
                  <a:srgbClr val="0432FF"/>
                </a:solidFill>
              </a:rPr>
              <a:t>to Childline.</a:t>
            </a:r>
            <a:endParaRPr sz="1500" b="0" i="0" u="none" strike="noStrike" cap="none" dirty="0">
              <a:solidFill>
                <a:srgbClr val="000000"/>
              </a:solidFill>
              <a:latin typeface="Arial"/>
              <a:ea typeface="Arial"/>
              <a:cs typeface="Arial"/>
              <a:sym typeface="Arial"/>
            </a:endParaRPr>
          </a:p>
        </p:txBody>
      </p:sp>
      <p:sp>
        <p:nvSpPr>
          <p:cNvPr id="282" name="Google Shape;282;p19"/>
          <p:cNvSpPr txBox="1"/>
          <p:nvPr/>
        </p:nvSpPr>
        <p:spPr>
          <a:xfrm>
            <a:off x="0" y="6069600"/>
            <a:ext cx="12192000" cy="3750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2000"/>
              <a:buFont typeface="Arial"/>
              <a:buNone/>
            </a:pPr>
            <a:r>
              <a:rPr lang="en-GB" sz="1500" b="1" i="0" u="none" strike="noStrike" cap="none" dirty="0">
                <a:solidFill>
                  <a:schemeClr val="lt1"/>
                </a:solidFill>
                <a:latin typeface="Arial"/>
                <a:ea typeface="Arial"/>
                <a:cs typeface="Arial"/>
                <a:sym typeface="Arial"/>
              </a:rPr>
              <a:t>Don’t promise that every image can be taken down, but assure the student that best efforts will be made. </a:t>
            </a:r>
            <a:endParaRPr sz="1500" b="0" i="0" u="none" strike="noStrike" cap="none" dirty="0">
              <a:solidFill>
                <a:srgbClr val="000000"/>
              </a:solidFill>
              <a:latin typeface="Arial"/>
              <a:ea typeface="Arial"/>
              <a:cs typeface="Arial"/>
              <a:sym typeface="Arial"/>
            </a:endParaRPr>
          </a:p>
        </p:txBody>
      </p:sp>
      <p:pic>
        <p:nvPicPr>
          <p:cNvPr id="283" name="Google Shape;283;p19" descr="A black background with a black square&#10;&#10;Description automatically generated with medium confidence"/>
          <p:cNvPicPr preferRelativeResize="0"/>
          <p:nvPr/>
        </p:nvPicPr>
        <p:blipFill rotWithShape="1">
          <a:blip r:embed="rId4">
            <a:alphaModFix/>
          </a:blip>
          <a:srcRect t="4522" r="79969" b="31602"/>
          <a:stretch/>
        </p:blipFill>
        <p:spPr>
          <a:xfrm>
            <a:off x="1" y="-1"/>
            <a:ext cx="1323368" cy="2373661"/>
          </a:xfrm>
          <a:prstGeom prst="rect">
            <a:avLst/>
          </a:prstGeom>
          <a:noFill/>
          <a:ln>
            <a:noFill/>
          </a:ln>
        </p:spPr>
      </p:pic>
      <p:pic>
        <p:nvPicPr>
          <p:cNvPr id="284" name="Google Shape;284;p19"/>
          <p:cNvPicPr preferRelativeResize="0"/>
          <p:nvPr/>
        </p:nvPicPr>
        <p:blipFill>
          <a:blip r:embed="rId5">
            <a:alphaModFix/>
          </a:blip>
          <a:stretch>
            <a:fillRect/>
          </a:stretch>
        </p:blipFill>
        <p:spPr>
          <a:xfrm>
            <a:off x="1362300" y="50800"/>
            <a:ext cx="9367550" cy="1873500"/>
          </a:xfrm>
          <a:prstGeom prst="rect">
            <a:avLst/>
          </a:prstGeom>
          <a:noFill/>
          <a:ln>
            <a:noFill/>
          </a:ln>
        </p:spPr>
      </p:pic>
      <p:sp>
        <p:nvSpPr>
          <p:cNvPr id="285" name="Google Shape;285;p19"/>
          <p:cNvSpPr/>
          <p:nvPr/>
        </p:nvSpPr>
        <p:spPr>
          <a:xfrm>
            <a:off x="9692418" y="3017525"/>
            <a:ext cx="2297400" cy="2733000"/>
          </a:xfrm>
          <a:prstGeom prst="rect">
            <a:avLst/>
          </a:prstGeom>
          <a:solidFill>
            <a:srgbClr val="B3E5A0"/>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1" i="0" u="none" strike="noStrike" cap="none" dirty="0">
                <a:solidFill>
                  <a:srgbClr val="0432FF"/>
                </a:solidFill>
                <a:latin typeface="Arial"/>
                <a:ea typeface="Arial"/>
                <a:cs typeface="Arial"/>
                <a:sym typeface="Arial"/>
              </a:rPr>
              <a:t>Ask them</a:t>
            </a:r>
            <a:r>
              <a:rPr lang="en-GB" sz="1500" b="0" i="0" u="none" strike="noStrike" cap="none" dirty="0">
                <a:solidFill>
                  <a:srgbClr val="0432FF"/>
                </a:solidFill>
                <a:latin typeface="Arial"/>
                <a:ea typeface="Arial"/>
                <a:cs typeface="Arial"/>
                <a:sym typeface="Arial"/>
              </a:rPr>
              <a:t>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what the school can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do to help them.</a:t>
            </a:r>
            <a:endParaRPr sz="1500" b="0"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
        <p:nvSpPr>
          <p:cNvPr id="291" name="Google Shape;291;p20"/>
          <p:cNvSpPr txBox="1"/>
          <p:nvPr/>
        </p:nvSpPr>
        <p:spPr>
          <a:xfrm>
            <a:off x="1748503" y="1308715"/>
            <a:ext cx="8694994" cy="918017"/>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2000"/>
              <a:buFont typeface="Arial"/>
              <a:buNone/>
            </a:pPr>
            <a:r>
              <a:rPr lang="en-GB" sz="1500" b="1" i="0" u="none" strike="noStrike" cap="none" dirty="0">
                <a:solidFill>
                  <a:schemeClr val="lt1"/>
                </a:solidFill>
                <a:latin typeface="Arial"/>
                <a:ea typeface="Arial"/>
                <a:cs typeface="Arial"/>
                <a:sym typeface="Arial"/>
              </a:rPr>
              <a:t>Following an incident of harmful sexual behaviour, there are a number of </a:t>
            </a:r>
            <a:br>
              <a:rPr lang="en-GB" sz="1500" b="1" i="0" u="none" strike="noStrike" cap="none" dirty="0">
                <a:solidFill>
                  <a:schemeClr val="lt1"/>
                </a:solidFill>
                <a:latin typeface="Arial"/>
                <a:ea typeface="Arial"/>
                <a:cs typeface="Arial"/>
                <a:sym typeface="Arial"/>
              </a:rPr>
            </a:br>
            <a:r>
              <a:rPr lang="en-GB" sz="1500" b="1" i="0" u="none" strike="noStrike" cap="none" dirty="0">
                <a:solidFill>
                  <a:schemeClr val="lt1"/>
                </a:solidFill>
                <a:latin typeface="Arial"/>
                <a:ea typeface="Arial"/>
                <a:cs typeface="Arial"/>
                <a:sym typeface="Arial"/>
              </a:rPr>
              <a:t>actions that the school should take to decide whether a safety plan is needed. </a:t>
            </a:r>
            <a:br>
              <a:rPr lang="en-GB" sz="1500" b="1" i="0" u="none" strike="noStrike" cap="none" dirty="0">
                <a:solidFill>
                  <a:schemeClr val="lt1"/>
                </a:solidFill>
                <a:latin typeface="Arial"/>
                <a:ea typeface="Arial"/>
                <a:cs typeface="Arial"/>
                <a:sym typeface="Arial"/>
              </a:rPr>
            </a:br>
            <a:r>
              <a:rPr lang="en-GB" sz="1500" b="1" i="0" u="none" strike="noStrike" cap="none" dirty="0">
                <a:solidFill>
                  <a:schemeClr val="lt1"/>
                </a:solidFill>
                <a:latin typeface="Arial"/>
                <a:ea typeface="Arial"/>
                <a:cs typeface="Arial"/>
                <a:sym typeface="Arial"/>
              </a:rPr>
              <a:t>All schools will have different approaches. </a:t>
            </a:r>
            <a:endParaRPr sz="1500" b="0" i="0" u="none" strike="noStrike" cap="none" dirty="0">
              <a:solidFill>
                <a:srgbClr val="000000"/>
              </a:solidFill>
              <a:latin typeface="Arial"/>
              <a:ea typeface="Arial"/>
              <a:cs typeface="Arial"/>
              <a:sym typeface="Arial"/>
            </a:endParaRPr>
          </a:p>
        </p:txBody>
      </p:sp>
      <p:sp>
        <p:nvSpPr>
          <p:cNvPr id="292" name="Google Shape;292;p20"/>
          <p:cNvSpPr/>
          <p:nvPr/>
        </p:nvSpPr>
        <p:spPr>
          <a:xfrm>
            <a:off x="813712" y="2673035"/>
            <a:ext cx="2574900" cy="2733000"/>
          </a:xfrm>
          <a:prstGeom prst="rect">
            <a:avLst/>
          </a:prstGeom>
          <a:solidFill>
            <a:srgbClr val="A0FFFF"/>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0" i="0" u="none" strike="noStrike" cap="none" dirty="0">
                <a:solidFill>
                  <a:srgbClr val="0432FF"/>
                </a:solidFill>
                <a:latin typeface="Arial"/>
                <a:ea typeface="Arial"/>
                <a:cs typeface="Arial"/>
                <a:sym typeface="Arial"/>
              </a:rPr>
              <a:t>Consider </a:t>
            </a:r>
            <a:r>
              <a:rPr lang="en-GB" sz="1500" b="1" i="0" u="none" strike="noStrike" cap="none" dirty="0">
                <a:solidFill>
                  <a:srgbClr val="0432FF"/>
                </a:solidFill>
                <a:latin typeface="Arial"/>
                <a:ea typeface="Arial"/>
                <a:cs typeface="Arial"/>
                <a:sym typeface="Arial"/>
              </a:rPr>
              <a:t>the nature and severity of the sexual behaviour </a:t>
            </a:r>
            <a:r>
              <a:rPr lang="en-GB" sz="1500" b="0" i="0" u="none" strike="noStrike" cap="none" dirty="0">
                <a:solidFill>
                  <a:srgbClr val="0432FF"/>
                </a:solidFill>
                <a:latin typeface="Arial"/>
                <a:ea typeface="Arial"/>
                <a:cs typeface="Arial"/>
                <a:sym typeface="Arial"/>
              </a:rPr>
              <a:t>as soon as possible after the incident.</a:t>
            </a:r>
            <a:endParaRPr sz="1500" b="0" i="0" u="none" strike="noStrike" cap="none" dirty="0">
              <a:solidFill>
                <a:srgbClr val="0432FF"/>
              </a:solidFill>
              <a:latin typeface="Arial"/>
              <a:ea typeface="Arial"/>
              <a:cs typeface="Arial"/>
              <a:sym typeface="Arial"/>
            </a:endParaRPr>
          </a:p>
        </p:txBody>
      </p:sp>
      <p:sp>
        <p:nvSpPr>
          <p:cNvPr id="293" name="Google Shape;293;p20"/>
          <p:cNvSpPr/>
          <p:nvPr/>
        </p:nvSpPr>
        <p:spPr>
          <a:xfrm>
            <a:off x="3476926" y="2673035"/>
            <a:ext cx="2574900" cy="2732400"/>
          </a:xfrm>
          <a:prstGeom prst="rect">
            <a:avLst/>
          </a:prstGeom>
          <a:solidFill>
            <a:srgbClr val="E8A4F4"/>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0" i="0" u="none" strike="noStrike" cap="none" dirty="0">
                <a:solidFill>
                  <a:srgbClr val="0432FF"/>
                </a:solidFill>
                <a:latin typeface="Arial"/>
                <a:ea typeface="Arial"/>
                <a:cs typeface="Arial"/>
                <a:sym typeface="Arial"/>
              </a:rPr>
              <a:t>Immediately </a:t>
            </a:r>
            <a:r>
              <a:rPr lang="en-GB" sz="1500" b="1" i="0" u="none" strike="noStrike" cap="none" dirty="0">
                <a:solidFill>
                  <a:srgbClr val="0432FF"/>
                </a:solidFill>
                <a:latin typeface="Arial"/>
                <a:ea typeface="Arial"/>
                <a:cs typeface="Arial"/>
                <a:sym typeface="Arial"/>
              </a:rPr>
              <a:t>talk to the children involved</a:t>
            </a:r>
            <a:r>
              <a:rPr lang="en-GB" sz="1500" b="0" i="0" u="none" strike="noStrike" cap="none" dirty="0">
                <a:solidFill>
                  <a:srgbClr val="0432FF"/>
                </a:solidFill>
                <a:latin typeface="Arial"/>
                <a:ea typeface="Arial"/>
                <a:cs typeface="Arial"/>
                <a:sym typeface="Arial"/>
              </a:rPr>
              <a:t>, and their parents.</a:t>
            </a:r>
            <a:endParaRPr sz="1500" b="0" i="0" u="none" strike="noStrike" cap="none" dirty="0">
              <a:solidFill>
                <a:srgbClr val="0432FF"/>
              </a:solidFill>
              <a:latin typeface="Arial"/>
              <a:ea typeface="Arial"/>
              <a:cs typeface="Arial"/>
              <a:sym typeface="Arial"/>
            </a:endParaRPr>
          </a:p>
        </p:txBody>
      </p:sp>
      <p:sp>
        <p:nvSpPr>
          <p:cNvPr id="294" name="Google Shape;294;p20"/>
          <p:cNvSpPr/>
          <p:nvPr/>
        </p:nvSpPr>
        <p:spPr>
          <a:xfrm>
            <a:off x="6140140" y="2673035"/>
            <a:ext cx="2574900" cy="2733000"/>
          </a:xfrm>
          <a:prstGeom prst="rect">
            <a:avLst/>
          </a:prstGeom>
          <a:solidFill>
            <a:srgbClr val="FFD9A2"/>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0" i="0" u="none" strike="noStrike" cap="none" dirty="0">
                <a:solidFill>
                  <a:srgbClr val="0432FF"/>
                </a:solidFill>
                <a:latin typeface="Arial"/>
                <a:ea typeface="Arial"/>
                <a:cs typeface="Arial"/>
                <a:sym typeface="Arial"/>
              </a:rPr>
              <a:t>Be ready to </a:t>
            </a:r>
            <a:r>
              <a:rPr lang="en-GB" sz="1500" b="1" i="0" u="none" strike="noStrike" cap="none" dirty="0">
                <a:solidFill>
                  <a:srgbClr val="0432FF"/>
                </a:solidFill>
                <a:latin typeface="Arial"/>
                <a:ea typeface="Arial"/>
                <a:cs typeface="Arial"/>
                <a:sym typeface="Arial"/>
              </a:rPr>
              <a:t>manage any communications </a:t>
            </a:r>
            <a:r>
              <a:rPr lang="en-GB" sz="1500" b="0" i="0" u="none" strike="noStrike" cap="none" dirty="0">
                <a:solidFill>
                  <a:srgbClr val="0432FF"/>
                </a:solidFill>
                <a:latin typeface="Arial"/>
                <a:ea typeface="Arial"/>
                <a:cs typeface="Arial"/>
                <a:sym typeface="Arial"/>
              </a:rPr>
              <a:t>about the incident, inside and potentially outside the school community.</a:t>
            </a:r>
            <a:endParaRPr sz="1500" b="0" i="0" u="none" strike="noStrike" cap="none" dirty="0">
              <a:solidFill>
                <a:srgbClr val="0432FF"/>
              </a:solidFill>
              <a:latin typeface="Arial"/>
              <a:ea typeface="Arial"/>
              <a:cs typeface="Arial"/>
              <a:sym typeface="Arial"/>
            </a:endParaRPr>
          </a:p>
        </p:txBody>
      </p:sp>
      <p:sp>
        <p:nvSpPr>
          <p:cNvPr id="295" name="Google Shape;295;p20"/>
          <p:cNvSpPr txBox="1"/>
          <p:nvPr/>
        </p:nvSpPr>
        <p:spPr>
          <a:xfrm>
            <a:off x="0" y="6068825"/>
            <a:ext cx="12191999" cy="7398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2000"/>
              <a:buFont typeface="Arial"/>
              <a:buNone/>
            </a:pPr>
            <a:r>
              <a:rPr lang="en-GB" sz="1500" b="1" i="0" u="none" strike="noStrike" cap="none" dirty="0">
                <a:solidFill>
                  <a:schemeClr val="lt1"/>
                </a:solidFill>
                <a:latin typeface="Arial"/>
                <a:ea typeface="Arial"/>
                <a:cs typeface="Arial"/>
                <a:sym typeface="Arial"/>
              </a:rPr>
              <a:t>Find more detail on the </a:t>
            </a:r>
            <a:r>
              <a:rPr lang="en-GB" sz="1500" b="1" i="0" u="sng" strike="noStrike" cap="none" dirty="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CSA Centre website</a:t>
            </a:r>
            <a:endParaRPr sz="1500" b="0" i="0" u="none" strike="noStrike" cap="none" dirty="0">
              <a:solidFill>
                <a:schemeClr val="bg1"/>
              </a:solidFill>
              <a:latin typeface="Arial"/>
              <a:ea typeface="Arial"/>
              <a:cs typeface="Arial"/>
              <a:sym typeface="Arial"/>
            </a:endParaRPr>
          </a:p>
        </p:txBody>
      </p:sp>
      <p:pic>
        <p:nvPicPr>
          <p:cNvPr id="296" name="Google Shape;296;p20" descr="A black background with a black square&#10;&#10;Description automatically generated with medium confidence"/>
          <p:cNvPicPr preferRelativeResize="0"/>
          <p:nvPr/>
        </p:nvPicPr>
        <p:blipFill rotWithShape="1">
          <a:blip r:embed="rId5">
            <a:alphaModFix/>
          </a:blip>
          <a:srcRect t="4522" r="79969" b="31602"/>
          <a:stretch/>
        </p:blipFill>
        <p:spPr>
          <a:xfrm>
            <a:off x="1" y="-1"/>
            <a:ext cx="1323368" cy="2373661"/>
          </a:xfrm>
          <a:prstGeom prst="rect">
            <a:avLst/>
          </a:prstGeom>
          <a:noFill/>
          <a:ln>
            <a:noFill/>
          </a:ln>
        </p:spPr>
      </p:pic>
      <p:pic>
        <p:nvPicPr>
          <p:cNvPr id="297" name="Google Shape;297;p20"/>
          <p:cNvPicPr preferRelativeResize="0"/>
          <p:nvPr/>
        </p:nvPicPr>
        <p:blipFill>
          <a:blip r:embed="rId6">
            <a:alphaModFix/>
          </a:blip>
          <a:stretch>
            <a:fillRect/>
          </a:stretch>
        </p:blipFill>
        <p:spPr>
          <a:xfrm>
            <a:off x="1069675" y="0"/>
            <a:ext cx="10052650" cy="1418900"/>
          </a:xfrm>
          <a:prstGeom prst="rect">
            <a:avLst/>
          </a:prstGeom>
          <a:noFill/>
          <a:ln>
            <a:noFill/>
          </a:ln>
        </p:spPr>
      </p:pic>
      <p:sp>
        <p:nvSpPr>
          <p:cNvPr id="298" name="Google Shape;298;p20"/>
          <p:cNvSpPr/>
          <p:nvPr/>
        </p:nvSpPr>
        <p:spPr>
          <a:xfrm>
            <a:off x="8803381" y="2673025"/>
            <a:ext cx="2574900" cy="2732400"/>
          </a:xfrm>
          <a:prstGeom prst="rect">
            <a:avLst/>
          </a:prstGeom>
          <a:solidFill>
            <a:srgbClr val="B3E5A0"/>
          </a:solidFill>
          <a:ln>
            <a:noFill/>
          </a:ln>
        </p:spPr>
        <p:txBody>
          <a:bodyPr spcFirstLastPara="1" wrap="square" lIns="90000" tIns="90000" rIns="90000" bIns="90000" anchor="ctr" anchorCtr="0">
            <a:noAutofit/>
          </a:bodyPr>
          <a:lstStyle/>
          <a:p>
            <a:pPr marL="89535" marR="0" lvl="0" indent="0" algn="l" rtl="0">
              <a:lnSpc>
                <a:spcPct val="100000"/>
              </a:lnSpc>
              <a:spcBef>
                <a:spcPts val="0"/>
              </a:spcBef>
              <a:spcAft>
                <a:spcPts val="0"/>
              </a:spcAft>
              <a:buClr>
                <a:srgbClr val="000000"/>
              </a:buClr>
              <a:buSzPts val="2000"/>
              <a:buFont typeface="Arial"/>
              <a:buNone/>
            </a:pPr>
            <a:r>
              <a:rPr lang="en-GB" sz="1500" b="1" i="0" u="none" strike="noStrike" cap="none" dirty="0">
                <a:solidFill>
                  <a:srgbClr val="0432FF"/>
                </a:solidFill>
                <a:latin typeface="Arial"/>
                <a:ea typeface="Arial"/>
                <a:cs typeface="Arial"/>
                <a:sym typeface="Arial"/>
              </a:rPr>
              <a:t>Consider:</a:t>
            </a:r>
            <a:endParaRPr sz="1500" b="0" i="0" u="none" strike="noStrike" cap="none" dirty="0">
              <a:solidFill>
                <a:srgbClr val="000000"/>
              </a:solidFill>
              <a:latin typeface="Arial"/>
              <a:ea typeface="Arial"/>
              <a:cs typeface="Arial"/>
              <a:sym typeface="Arial"/>
            </a:endParaRPr>
          </a:p>
          <a:p>
            <a:pPr marL="432435" marR="0" lvl="0" indent="-311150" algn="l" rtl="0">
              <a:lnSpc>
                <a:spcPct val="100000"/>
              </a:lnSpc>
              <a:spcBef>
                <a:spcPts val="0"/>
              </a:spcBef>
              <a:spcAft>
                <a:spcPts val="0"/>
              </a:spcAft>
              <a:buClr>
                <a:srgbClr val="0432FF"/>
              </a:buClr>
              <a:buSzPts val="1500"/>
              <a:buFont typeface="Arial"/>
              <a:buChar char="•"/>
            </a:pPr>
            <a:r>
              <a:rPr lang="en-GB" sz="1500" b="0" i="0" u="none" strike="noStrike" cap="none" dirty="0">
                <a:solidFill>
                  <a:srgbClr val="0432FF"/>
                </a:solidFill>
                <a:latin typeface="Arial"/>
                <a:ea typeface="Arial"/>
                <a:cs typeface="Arial"/>
                <a:sym typeface="Arial"/>
              </a:rPr>
              <a:t>the ongoing risks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for all the children involved.</a:t>
            </a:r>
            <a:endParaRPr sz="1500" b="0" i="0" u="none" strike="noStrike" cap="none" dirty="0">
              <a:solidFill>
                <a:srgbClr val="000000"/>
              </a:solidFill>
              <a:latin typeface="Arial"/>
              <a:ea typeface="Arial"/>
              <a:cs typeface="Arial"/>
              <a:sym typeface="Arial"/>
            </a:endParaRPr>
          </a:p>
          <a:p>
            <a:pPr marL="432435" marR="0" lvl="0" indent="-311150" algn="l" rtl="0">
              <a:lnSpc>
                <a:spcPct val="100000"/>
              </a:lnSpc>
              <a:spcBef>
                <a:spcPts val="0"/>
              </a:spcBef>
              <a:spcAft>
                <a:spcPts val="0"/>
              </a:spcAft>
              <a:buClr>
                <a:srgbClr val="0432FF"/>
              </a:buClr>
              <a:buSzPts val="1500"/>
              <a:buFont typeface="Arial"/>
              <a:buChar char="•"/>
            </a:pPr>
            <a:r>
              <a:rPr lang="en-GB" sz="1500" b="0" i="0" u="none" strike="noStrike" cap="none" dirty="0">
                <a:solidFill>
                  <a:srgbClr val="0432FF"/>
                </a:solidFill>
                <a:latin typeface="Arial"/>
                <a:ea typeface="Arial"/>
                <a:cs typeface="Arial"/>
                <a:sym typeface="Arial"/>
              </a:rPr>
              <a:t>how contact between the children can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be managed.</a:t>
            </a:r>
            <a:endParaRPr sz="1500" b="0" i="0" u="none" strike="noStrike" cap="none" dirty="0">
              <a:solidFill>
                <a:srgbClr val="000000"/>
              </a:solidFill>
              <a:latin typeface="Arial"/>
              <a:ea typeface="Arial"/>
              <a:cs typeface="Arial"/>
              <a:sym typeface="Arial"/>
            </a:endParaRPr>
          </a:p>
          <a:p>
            <a:pPr marL="432435" marR="0" lvl="0" indent="-311150" algn="l" rtl="0">
              <a:lnSpc>
                <a:spcPct val="100000"/>
              </a:lnSpc>
              <a:spcBef>
                <a:spcPts val="0"/>
              </a:spcBef>
              <a:spcAft>
                <a:spcPts val="0"/>
              </a:spcAft>
              <a:buClr>
                <a:srgbClr val="0432FF"/>
              </a:buClr>
              <a:buSzPts val="1500"/>
              <a:buFont typeface="Arial"/>
              <a:buChar char="•"/>
            </a:pPr>
            <a:r>
              <a:rPr lang="en-GB" sz="1500" b="0" i="0" u="none" strike="noStrike" cap="none" dirty="0">
                <a:solidFill>
                  <a:srgbClr val="0432FF"/>
                </a:solidFill>
                <a:latin typeface="Arial"/>
                <a:ea typeface="Arial"/>
                <a:cs typeface="Arial"/>
                <a:sym typeface="Arial"/>
              </a:rPr>
              <a:t>possible actions and arrangements to suit each child.</a:t>
            </a:r>
            <a:endParaRPr sz="15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03"/>
        <p:cNvGrpSpPr/>
        <p:nvPr/>
      </p:nvGrpSpPr>
      <p:grpSpPr>
        <a:xfrm>
          <a:off x="0" y="0"/>
          <a:ext cx="0" cy="0"/>
          <a:chOff x="0" y="0"/>
          <a:chExt cx="0" cy="0"/>
        </a:xfrm>
      </p:grpSpPr>
      <p:pic>
        <p:nvPicPr>
          <p:cNvPr id="304" name="Google Shape;304;p21" descr="A black background with a black square&#10;&#10;Description automatically generated with medium confidence"/>
          <p:cNvPicPr preferRelativeResize="0"/>
          <p:nvPr/>
        </p:nvPicPr>
        <p:blipFill rotWithShape="1">
          <a:blip r:embed="rId4">
            <a:alphaModFix/>
          </a:blip>
          <a:srcRect t="4522" r="79969" b="31602"/>
          <a:stretch/>
        </p:blipFill>
        <p:spPr>
          <a:xfrm>
            <a:off x="1" y="-1"/>
            <a:ext cx="1323368" cy="2373661"/>
          </a:xfrm>
          <a:prstGeom prst="rect">
            <a:avLst/>
          </a:prstGeom>
          <a:noFill/>
          <a:ln>
            <a:noFill/>
          </a:ln>
        </p:spPr>
      </p:pic>
      <p:sp>
        <p:nvSpPr>
          <p:cNvPr id="305" name="Google Shape;305;p21"/>
          <p:cNvSpPr/>
          <p:nvPr/>
        </p:nvSpPr>
        <p:spPr>
          <a:xfrm>
            <a:off x="1627425" y="2673026"/>
            <a:ext cx="2880000" cy="2733000"/>
          </a:xfrm>
          <a:prstGeom prst="rect">
            <a:avLst/>
          </a:prstGeom>
          <a:solidFill>
            <a:srgbClr val="A0FFFF"/>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0" i="0" u="none" strike="noStrike" cap="none" dirty="0">
                <a:solidFill>
                  <a:srgbClr val="0432FF"/>
                </a:solidFill>
                <a:latin typeface="Arial"/>
                <a:ea typeface="Arial"/>
                <a:cs typeface="Arial"/>
                <a:sym typeface="Arial"/>
              </a:rPr>
              <a:t>Hold </a:t>
            </a:r>
            <a:r>
              <a:rPr lang="en-GB" sz="1500" b="1" i="0" u="none" strike="noStrike" cap="none" dirty="0">
                <a:solidFill>
                  <a:srgbClr val="0432FF"/>
                </a:solidFill>
                <a:latin typeface="Arial"/>
                <a:ea typeface="Arial"/>
                <a:cs typeface="Arial"/>
                <a:sym typeface="Arial"/>
              </a:rPr>
              <a:t>a safety planning meeting </a:t>
            </a:r>
            <a:r>
              <a:rPr lang="en-GB" sz="1500" b="0" i="0" u="none" strike="noStrike" cap="none" dirty="0">
                <a:solidFill>
                  <a:srgbClr val="0432FF"/>
                </a:solidFill>
                <a:latin typeface="Arial"/>
                <a:ea typeface="Arial"/>
                <a:cs typeface="Arial"/>
                <a:sym typeface="Arial"/>
              </a:rPr>
              <a:t>for each child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who has been harmed and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their parent(s), to draft and agree content for the safety plan.</a:t>
            </a:r>
            <a:r>
              <a:rPr lang="en-GB" sz="1500" dirty="0"/>
              <a:t> </a:t>
            </a:r>
            <a:r>
              <a:rPr lang="en-GB" sz="1500" b="0" i="0" u="none" strike="noStrike" cap="none" dirty="0">
                <a:solidFill>
                  <a:srgbClr val="0432FF"/>
                </a:solidFill>
                <a:latin typeface="Arial"/>
                <a:ea typeface="Arial"/>
                <a:cs typeface="Arial"/>
                <a:sym typeface="Arial"/>
              </a:rPr>
              <a:t>Do the same for each child who has harmed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and their parents.</a:t>
            </a:r>
            <a:endParaRPr sz="1500" b="0" i="0" u="none" strike="noStrike" cap="none" dirty="0">
              <a:solidFill>
                <a:srgbClr val="000000"/>
              </a:solidFill>
              <a:latin typeface="Arial"/>
              <a:ea typeface="Arial"/>
              <a:cs typeface="Arial"/>
              <a:sym typeface="Arial"/>
            </a:endParaRPr>
          </a:p>
        </p:txBody>
      </p:sp>
      <p:sp>
        <p:nvSpPr>
          <p:cNvPr id="306" name="Google Shape;306;p21"/>
          <p:cNvSpPr/>
          <p:nvPr/>
        </p:nvSpPr>
        <p:spPr>
          <a:xfrm>
            <a:off x="4606076" y="2673025"/>
            <a:ext cx="2880000" cy="2723700"/>
          </a:xfrm>
          <a:prstGeom prst="rect">
            <a:avLst/>
          </a:prstGeom>
          <a:solidFill>
            <a:srgbClr val="E8A4F4"/>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1" i="0" u="none" strike="noStrike" cap="none" dirty="0">
                <a:solidFill>
                  <a:srgbClr val="0432FF"/>
                </a:solidFill>
                <a:latin typeface="Arial"/>
                <a:ea typeface="Arial"/>
                <a:cs typeface="Arial"/>
                <a:sym typeface="Arial"/>
              </a:rPr>
              <a:t>Draw up the </a:t>
            </a:r>
            <a:br>
              <a:rPr lang="en-GB" sz="1500" b="1" i="0" u="none" strike="noStrike" cap="none" dirty="0">
                <a:solidFill>
                  <a:srgbClr val="0432FF"/>
                </a:solidFill>
                <a:latin typeface="Arial"/>
                <a:ea typeface="Arial"/>
                <a:cs typeface="Arial"/>
                <a:sym typeface="Arial"/>
              </a:rPr>
            </a:br>
            <a:r>
              <a:rPr lang="en-GB" sz="1500" b="1" i="0" u="none" strike="noStrike" cap="none" dirty="0">
                <a:solidFill>
                  <a:srgbClr val="0432FF"/>
                </a:solidFill>
                <a:latin typeface="Arial"/>
                <a:ea typeface="Arial"/>
                <a:cs typeface="Arial"/>
                <a:sym typeface="Arial"/>
              </a:rPr>
              <a:t>safety plan</a:t>
            </a:r>
            <a:r>
              <a:rPr lang="en-GB" sz="1500" b="0" i="0" u="none" strike="noStrike" cap="none" dirty="0">
                <a:solidFill>
                  <a:srgbClr val="0432FF"/>
                </a:solidFill>
                <a:latin typeface="Arial"/>
                <a:ea typeface="Arial"/>
                <a:cs typeface="Arial"/>
                <a:sym typeface="Arial"/>
              </a:rPr>
              <a:t>, share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the relevant sections with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all the children involved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and their parents, and check their understanding. </a:t>
            </a:r>
            <a:endParaRPr sz="1500" b="0" i="0" u="none" strike="noStrike" cap="none" dirty="0">
              <a:solidFill>
                <a:srgbClr val="0432FF"/>
              </a:solidFill>
              <a:latin typeface="Arial"/>
              <a:ea typeface="Arial"/>
              <a:cs typeface="Arial"/>
              <a:sym typeface="Arial"/>
            </a:endParaRPr>
          </a:p>
        </p:txBody>
      </p:sp>
      <p:sp>
        <p:nvSpPr>
          <p:cNvPr id="307" name="Google Shape;307;p21"/>
          <p:cNvSpPr/>
          <p:nvPr/>
        </p:nvSpPr>
        <p:spPr>
          <a:xfrm>
            <a:off x="7584726" y="2673026"/>
            <a:ext cx="2880000" cy="2723700"/>
          </a:xfrm>
          <a:prstGeom prst="rect">
            <a:avLst/>
          </a:prstGeom>
          <a:solidFill>
            <a:srgbClr val="FFD9A2"/>
          </a:solidFill>
          <a:ln>
            <a:noFill/>
          </a:ln>
        </p:spPr>
        <p:txBody>
          <a:bodyPr spcFirstLastPara="1" wrap="square" lIns="90000" tIns="90000" rIns="90000" bIns="90000" anchor="ctr" anchorCtr="0">
            <a:noAutofit/>
          </a:bodyPr>
          <a:lstStyle/>
          <a:p>
            <a:pPr marR="0" lvl="0" indent="0" algn="ctr" rtl="0">
              <a:lnSpc>
                <a:spcPct val="100000"/>
              </a:lnSpc>
              <a:spcBef>
                <a:spcPts val="0"/>
              </a:spcBef>
              <a:spcAft>
                <a:spcPts val="0"/>
              </a:spcAft>
              <a:buClr>
                <a:srgbClr val="000000"/>
              </a:buClr>
              <a:buSzPts val="2000"/>
              <a:buFont typeface="Arial"/>
              <a:buNone/>
            </a:pPr>
            <a:r>
              <a:rPr lang="en-GB" sz="1500" b="0" i="0" u="none" strike="noStrike" cap="none" dirty="0">
                <a:solidFill>
                  <a:srgbClr val="0432FF"/>
                </a:solidFill>
                <a:latin typeface="Arial"/>
                <a:ea typeface="Arial"/>
                <a:cs typeface="Arial"/>
                <a:sym typeface="Arial"/>
              </a:rPr>
              <a:t>Start implementing </a:t>
            </a:r>
            <a:br>
              <a:rPr lang="en-GB" sz="1500" b="0" i="0" u="none" strike="noStrike" cap="none" dirty="0">
                <a:solidFill>
                  <a:srgbClr val="0432FF"/>
                </a:solidFill>
                <a:latin typeface="Arial"/>
                <a:ea typeface="Arial"/>
                <a:cs typeface="Arial"/>
                <a:sym typeface="Arial"/>
              </a:rPr>
            </a:br>
            <a:r>
              <a:rPr lang="en-GB" sz="1500" b="0" i="0" u="none" strike="noStrike" cap="none" dirty="0">
                <a:solidFill>
                  <a:srgbClr val="0432FF"/>
                </a:solidFill>
                <a:latin typeface="Arial"/>
                <a:ea typeface="Arial"/>
                <a:cs typeface="Arial"/>
                <a:sym typeface="Arial"/>
              </a:rPr>
              <a:t>the safety plan, and </a:t>
            </a:r>
            <a:br>
              <a:rPr lang="en-GB" sz="1500" b="0" i="0" u="none" strike="noStrike" cap="none" dirty="0">
                <a:solidFill>
                  <a:srgbClr val="0432FF"/>
                </a:solidFill>
                <a:latin typeface="Arial"/>
                <a:ea typeface="Arial"/>
                <a:cs typeface="Arial"/>
                <a:sym typeface="Arial"/>
              </a:rPr>
            </a:br>
            <a:r>
              <a:rPr lang="en-GB" sz="1500" b="1" i="0" u="none" strike="noStrike" cap="none" dirty="0">
                <a:solidFill>
                  <a:srgbClr val="0432FF"/>
                </a:solidFill>
                <a:latin typeface="Arial"/>
                <a:ea typeface="Arial"/>
                <a:cs typeface="Arial"/>
                <a:sym typeface="Arial"/>
              </a:rPr>
              <a:t>review regularly</a:t>
            </a:r>
            <a:r>
              <a:rPr lang="en-GB" sz="1500" b="0" i="0" u="none" strike="noStrike" cap="none" dirty="0">
                <a:solidFill>
                  <a:srgbClr val="0432FF"/>
                </a:solidFill>
                <a:latin typeface="Arial"/>
                <a:ea typeface="Arial"/>
                <a:cs typeface="Arial"/>
                <a:sym typeface="Arial"/>
              </a:rPr>
              <a:t> until safety measures can be removed.</a:t>
            </a:r>
            <a:endParaRPr sz="1500" b="0" i="0" u="none" strike="noStrike" cap="none" dirty="0">
              <a:solidFill>
                <a:srgbClr val="0432FF"/>
              </a:solidFill>
              <a:latin typeface="Arial"/>
              <a:ea typeface="Arial"/>
              <a:cs typeface="Arial"/>
              <a:sym typeface="Arial"/>
            </a:endParaRPr>
          </a:p>
        </p:txBody>
      </p:sp>
      <p:sp>
        <p:nvSpPr>
          <p:cNvPr id="308" name="Google Shape;308;p21"/>
          <p:cNvSpPr txBox="1"/>
          <p:nvPr/>
        </p:nvSpPr>
        <p:spPr>
          <a:xfrm>
            <a:off x="1748503" y="1308715"/>
            <a:ext cx="8694994" cy="918017"/>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2000"/>
              <a:buFont typeface="Arial"/>
              <a:buNone/>
            </a:pPr>
            <a:r>
              <a:rPr lang="en-GB" sz="1500" b="1" i="0" u="none" strike="noStrike" cap="none" dirty="0">
                <a:solidFill>
                  <a:schemeClr val="lt1"/>
                </a:solidFill>
                <a:latin typeface="Arial"/>
                <a:ea typeface="Arial"/>
                <a:cs typeface="Arial"/>
                <a:sym typeface="Arial"/>
              </a:rPr>
              <a:t>Following an incident of harmful sexual behaviour, there are a number of </a:t>
            </a:r>
            <a:endParaRPr sz="1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000"/>
              <a:buFont typeface="Arial"/>
              <a:buNone/>
            </a:pPr>
            <a:r>
              <a:rPr lang="en-GB" sz="1500" b="1" i="0" u="none" strike="noStrike" cap="none" dirty="0">
                <a:solidFill>
                  <a:schemeClr val="lt1"/>
                </a:solidFill>
                <a:latin typeface="Arial"/>
                <a:ea typeface="Arial"/>
                <a:cs typeface="Arial"/>
                <a:sym typeface="Arial"/>
              </a:rPr>
              <a:t>actions that the school should take to decide whether a safety plan is needed. </a:t>
            </a:r>
            <a:br>
              <a:rPr lang="en-GB" sz="1500" b="1" i="0" u="none" strike="noStrike" cap="none" dirty="0">
                <a:solidFill>
                  <a:schemeClr val="lt1"/>
                </a:solidFill>
                <a:latin typeface="Arial"/>
                <a:ea typeface="Arial"/>
                <a:cs typeface="Arial"/>
                <a:sym typeface="Arial"/>
              </a:rPr>
            </a:br>
            <a:r>
              <a:rPr lang="en-GB" sz="1500" b="1" i="0" u="none" strike="noStrike" cap="none" dirty="0">
                <a:solidFill>
                  <a:schemeClr val="lt1"/>
                </a:solidFill>
                <a:latin typeface="Arial"/>
                <a:ea typeface="Arial"/>
                <a:cs typeface="Arial"/>
                <a:sym typeface="Arial"/>
              </a:rPr>
              <a:t>All schools will have different approaches. </a:t>
            </a:r>
            <a:endParaRPr sz="1500" b="0" i="0" u="none" strike="noStrike" cap="none" dirty="0">
              <a:solidFill>
                <a:srgbClr val="000000"/>
              </a:solidFill>
              <a:latin typeface="Arial"/>
              <a:ea typeface="Arial"/>
              <a:cs typeface="Arial"/>
              <a:sym typeface="Arial"/>
            </a:endParaRPr>
          </a:p>
        </p:txBody>
      </p:sp>
      <p:pic>
        <p:nvPicPr>
          <p:cNvPr id="309" name="Google Shape;309;p21"/>
          <p:cNvPicPr preferRelativeResize="0"/>
          <p:nvPr/>
        </p:nvPicPr>
        <p:blipFill>
          <a:blip r:embed="rId5">
            <a:alphaModFix/>
          </a:blip>
          <a:stretch>
            <a:fillRect/>
          </a:stretch>
        </p:blipFill>
        <p:spPr>
          <a:xfrm>
            <a:off x="1069675" y="0"/>
            <a:ext cx="10052650" cy="1418900"/>
          </a:xfrm>
          <a:prstGeom prst="rect">
            <a:avLst/>
          </a:prstGeom>
          <a:noFill/>
          <a:ln>
            <a:noFill/>
          </a:ln>
        </p:spPr>
      </p:pic>
      <p:sp>
        <p:nvSpPr>
          <p:cNvPr id="2" name="Google Shape;295;p20">
            <a:extLst>
              <a:ext uri="{FF2B5EF4-FFF2-40B4-BE49-F238E27FC236}">
                <a16:creationId xmlns:a16="http://schemas.microsoft.com/office/drawing/2014/main" id="{42EEF7FE-253D-5E51-8048-773B1289A0C5}"/>
              </a:ext>
            </a:extLst>
          </p:cNvPr>
          <p:cNvSpPr txBox="1"/>
          <p:nvPr/>
        </p:nvSpPr>
        <p:spPr>
          <a:xfrm>
            <a:off x="0" y="6068825"/>
            <a:ext cx="12191999" cy="7398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2000"/>
              <a:buFont typeface="Arial"/>
              <a:buNone/>
            </a:pPr>
            <a:r>
              <a:rPr lang="en-GB" sz="1500" b="1" i="0" u="none" strike="noStrike" cap="none" dirty="0">
                <a:solidFill>
                  <a:schemeClr val="lt1"/>
                </a:solidFill>
                <a:latin typeface="Arial"/>
                <a:ea typeface="Arial"/>
                <a:cs typeface="Arial"/>
                <a:sym typeface="Arial"/>
              </a:rPr>
              <a:t>Find more detail on the </a:t>
            </a:r>
            <a:r>
              <a:rPr lang="en-GB" sz="1500" b="1" i="0" u="sng" strike="noStrike" cap="none" dirty="0">
                <a:solidFill>
                  <a:schemeClr val="bg1"/>
                </a:solidFill>
                <a:latin typeface="Arial"/>
                <a:ea typeface="Arial"/>
                <a:cs typeface="Arial"/>
                <a:sym typeface="Arial"/>
                <a:hlinkClick r:id="rId6">
                  <a:extLst>
                    <a:ext uri="{A12FA001-AC4F-418D-AE19-62706E023703}">
                      <ahyp:hlinkClr xmlns:ahyp="http://schemas.microsoft.com/office/drawing/2018/hyperlinkcolor" val="tx"/>
                    </a:ext>
                  </a:extLst>
                </a:hlinkClick>
              </a:rPr>
              <a:t>CSA Centre website</a:t>
            </a:r>
            <a:endParaRPr sz="1500" b="0" i="0" u="none" strike="noStrike" cap="none" dirty="0">
              <a:solidFill>
                <a:schemeClr val="bg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D9A2"/>
        </a:solidFill>
        <a:effectLst/>
      </p:bgPr>
    </p:bg>
    <p:spTree>
      <p:nvGrpSpPr>
        <p:cNvPr id="1" name="Shape 315"/>
        <p:cNvGrpSpPr/>
        <p:nvPr/>
      </p:nvGrpSpPr>
      <p:grpSpPr>
        <a:xfrm>
          <a:off x="0" y="0"/>
          <a:ext cx="0" cy="0"/>
          <a:chOff x="0" y="0"/>
          <a:chExt cx="0" cy="0"/>
        </a:xfrm>
      </p:grpSpPr>
      <p:sp>
        <p:nvSpPr>
          <p:cNvPr id="316" name="Google Shape;316;p22"/>
          <p:cNvSpPr txBox="1">
            <a:spLocks noGrp="1"/>
          </p:cNvSpPr>
          <p:nvPr>
            <p:ph type="body" idx="2"/>
          </p:nvPr>
        </p:nvSpPr>
        <p:spPr>
          <a:xfrm>
            <a:off x="0" y="0"/>
            <a:ext cx="6096000" cy="6858000"/>
          </a:xfrm>
          <a:prstGeom prst="rect">
            <a:avLst/>
          </a:prstGeom>
          <a:noFill/>
          <a:ln>
            <a:noFill/>
          </a:ln>
        </p:spPr>
        <p:txBody>
          <a:bodyPr spcFirstLastPara="1" wrap="square" lIns="360000" tIns="1800000" rIns="360000" bIns="360000" anchor="t" anchorCtr="0">
            <a:noAutofit/>
          </a:bodyPr>
          <a:lstStyle/>
          <a:p>
            <a:pPr marL="89992" lvl="0" indent="0" algn="ctr" rtl="0">
              <a:lnSpc>
                <a:spcPct val="90000"/>
              </a:lnSpc>
              <a:spcBef>
                <a:spcPts val="0"/>
              </a:spcBef>
              <a:spcAft>
                <a:spcPts val="0"/>
              </a:spcAft>
              <a:buClr>
                <a:srgbClr val="0432FF"/>
              </a:buClr>
              <a:buSzPts val="2600"/>
              <a:buNone/>
            </a:pPr>
            <a:r>
              <a:rPr lang="en-GB" sz="2000" b="1" u="none" strike="noStrike" dirty="0">
                <a:solidFill>
                  <a:srgbClr val="0432FF"/>
                </a:solidFill>
                <a:latin typeface="Arial"/>
                <a:ea typeface="Arial"/>
                <a:cs typeface="Arial"/>
                <a:sym typeface="Arial"/>
              </a:rPr>
              <a:t>Report Remove is a free, easy service provided by Childline and the Internet Watch Foundation. </a:t>
            </a:r>
            <a:endParaRPr sz="2000" dirty="0"/>
          </a:p>
          <a:p>
            <a:pPr marL="89992" lvl="0" indent="0" algn="ctr" rtl="0">
              <a:lnSpc>
                <a:spcPct val="90000"/>
              </a:lnSpc>
              <a:spcBef>
                <a:spcPts val="0"/>
              </a:spcBef>
              <a:spcAft>
                <a:spcPts val="0"/>
              </a:spcAft>
              <a:buClr>
                <a:schemeClr val="dk1"/>
              </a:buClr>
              <a:buSzPts val="2600"/>
              <a:buNone/>
            </a:pPr>
            <a:endParaRPr sz="2000" b="1" u="none" strike="noStrike" dirty="0">
              <a:solidFill>
                <a:srgbClr val="0432FF"/>
              </a:solidFill>
              <a:latin typeface="Arial"/>
              <a:ea typeface="Arial"/>
              <a:cs typeface="Arial"/>
              <a:sym typeface="Arial"/>
            </a:endParaRPr>
          </a:p>
          <a:p>
            <a:pPr marL="89992" lvl="0" indent="0" algn="ctr" rtl="0">
              <a:lnSpc>
                <a:spcPct val="90000"/>
              </a:lnSpc>
              <a:spcBef>
                <a:spcPts val="0"/>
              </a:spcBef>
              <a:spcAft>
                <a:spcPts val="0"/>
              </a:spcAft>
              <a:buClr>
                <a:srgbClr val="0432FF"/>
              </a:buClr>
              <a:buSzPts val="2600"/>
              <a:buNone/>
            </a:pPr>
            <a:r>
              <a:rPr lang="en-GB" sz="2000" u="none" strike="noStrike" dirty="0">
                <a:solidFill>
                  <a:srgbClr val="0432FF"/>
                </a:solidFill>
                <a:latin typeface="Arial"/>
                <a:ea typeface="Arial"/>
                <a:cs typeface="Arial"/>
                <a:sym typeface="Arial"/>
              </a:rPr>
              <a:t>You can help a young person aged under 18 to use the Report Remove tool to see if the image or video can be taken down, and Childline can provide further support.</a:t>
            </a:r>
            <a:endParaRPr sz="2000" dirty="0"/>
          </a:p>
          <a:p>
            <a:pPr marL="89992" lvl="0" indent="0" algn="ctr" rtl="0">
              <a:lnSpc>
                <a:spcPct val="90000"/>
              </a:lnSpc>
              <a:spcBef>
                <a:spcPts val="0"/>
              </a:spcBef>
              <a:spcAft>
                <a:spcPts val="0"/>
              </a:spcAft>
              <a:buClr>
                <a:schemeClr val="dk1"/>
              </a:buClr>
              <a:buSzPts val="2600"/>
              <a:buNone/>
            </a:pPr>
            <a:endParaRPr sz="2000" dirty="0">
              <a:solidFill>
                <a:srgbClr val="0432FF"/>
              </a:solidFill>
              <a:latin typeface="Arial"/>
              <a:ea typeface="Arial"/>
              <a:cs typeface="Arial"/>
              <a:sym typeface="Arial"/>
            </a:endParaRPr>
          </a:p>
          <a:p>
            <a:pPr marL="89992" lvl="0" indent="0" algn="ctr" rtl="0">
              <a:lnSpc>
                <a:spcPct val="90000"/>
              </a:lnSpc>
              <a:spcBef>
                <a:spcPts val="0"/>
              </a:spcBef>
              <a:spcAft>
                <a:spcPts val="0"/>
              </a:spcAft>
              <a:buClr>
                <a:srgbClr val="0432FF"/>
              </a:buClr>
              <a:buSzPts val="2600"/>
              <a:buNone/>
            </a:pPr>
            <a:r>
              <a:rPr lang="en-GB" sz="2000" b="1" u="none" strike="noStrike" dirty="0">
                <a:solidFill>
                  <a:srgbClr val="0432FF"/>
                </a:solidFill>
                <a:latin typeface="Arial"/>
                <a:ea typeface="Arial"/>
                <a:cs typeface="Arial"/>
                <a:sym typeface="Arial"/>
              </a:rPr>
              <a:t>Search: </a:t>
            </a:r>
            <a:r>
              <a:rPr lang="en-GB" sz="2000" u="none" strike="noStrike" dirty="0">
                <a:solidFill>
                  <a:srgbClr val="0432FF"/>
                </a:solidFill>
                <a:latin typeface="Arial"/>
                <a:ea typeface="Arial"/>
                <a:cs typeface="Arial"/>
                <a:sym typeface="Arial"/>
              </a:rPr>
              <a:t>Report Remove</a:t>
            </a:r>
            <a:endParaRPr sz="2000" dirty="0"/>
          </a:p>
        </p:txBody>
      </p:sp>
      <p:pic>
        <p:nvPicPr>
          <p:cNvPr id="317" name="Google Shape;317;p22" descr="Report remove in a blue text bubble"/>
          <p:cNvPicPr preferRelativeResize="0"/>
          <p:nvPr/>
        </p:nvPicPr>
        <p:blipFill rotWithShape="1">
          <a:blip r:embed="rId3">
            <a:alphaModFix/>
          </a:blip>
          <a:srcRect/>
          <a:stretch/>
        </p:blipFill>
        <p:spPr>
          <a:xfrm rot="376764">
            <a:off x="6965729" y="1752796"/>
            <a:ext cx="4242491" cy="3352400"/>
          </a:xfrm>
          <a:prstGeom prst="rect">
            <a:avLst/>
          </a:prstGeom>
          <a:noFill/>
          <a:ln>
            <a:noFill/>
          </a:ln>
        </p:spPr>
      </p:pic>
      <p:pic>
        <p:nvPicPr>
          <p:cNvPr id="318" name="Google Shape;318;p22"/>
          <p:cNvPicPr preferRelativeResize="0"/>
          <p:nvPr/>
        </p:nvPicPr>
        <p:blipFill rotWithShape="1">
          <a:blip r:embed="rId4">
            <a:alphaModFix/>
          </a:blip>
          <a:srcRect/>
          <a:stretch/>
        </p:blipFill>
        <p:spPr>
          <a:xfrm>
            <a:off x="0" y="0"/>
            <a:ext cx="12192000" cy="1720850"/>
          </a:xfrm>
          <a:prstGeom prst="rect">
            <a:avLst/>
          </a:prstGeom>
          <a:noFill/>
          <a:ln>
            <a:noFill/>
          </a:ln>
        </p:spPr>
      </p:pic>
      <p:pic>
        <p:nvPicPr>
          <p:cNvPr id="319" name="Google Shape;319;p22" descr="A close-up of a red apple&#10;&#10;Description automatically generated"/>
          <p:cNvPicPr preferRelativeResize="0"/>
          <p:nvPr/>
        </p:nvPicPr>
        <p:blipFill rotWithShape="1">
          <a:blip r:embed="rId5">
            <a:alphaModFix/>
          </a:blip>
          <a:srcRect l="52940" t="62868"/>
          <a:stretch/>
        </p:blipFill>
        <p:spPr>
          <a:xfrm>
            <a:off x="7562335" y="4803167"/>
            <a:ext cx="4629665" cy="2054833"/>
          </a:xfrm>
          <a:prstGeom prst="rect">
            <a:avLst/>
          </a:prstGeom>
          <a:noFill/>
          <a:ln>
            <a:noFill/>
          </a:ln>
        </p:spPr>
      </p:pic>
      <p:pic>
        <p:nvPicPr>
          <p:cNvPr id="320" name="Google Shape;320;p22">
            <a:hlinkClick r:id="rId6"/>
          </p:cNvPr>
          <p:cNvPicPr preferRelativeResize="0"/>
          <p:nvPr/>
        </p:nvPicPr>
        <p:blipFill rotWithShape="1">
          <a:blip r:embed="rId7">
            <a:alphaModFix/>
          </a:blip>
          <a:srcRect/>
          <a:stretch/>
        </p:blipFill>
        <p:spPr>
          <a:xfrm rot="882407">
            <a:off x="3756065" y="4529227"/>
            <a:ext cx="2372317" cy="17834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4">
            <a:hlinkClick r:id="rId3"/>
          </p:cNvPr>
          <p:cNvPicPr preferRelativeResize="0"/>
          <p:nvPr/>
        </p:nvPicPr>
        <p:blipFill rotWithShape="1">
          <a:blip r:embed="rId4">
            <a:alphaModFix/>
          </a:blip>
          <a:srcRect/>
          <a:stretch/>
        </p:blipFill>
        <p:spPr>
          <a:xfrm>
            <a:off x="0" y="0"/>
            <a:ext cx="12192000" cy="68580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3">
            <a:hlinkClick r:id="rId3"/>
          </p:cNvPr>
          <p:cNvPicPr preferRelativeResize="0"/>
          <p:nvPr/>
        </p:nvPicPr>
        <p:blipFill>
          <a:blip r:embed="rId4">
            <a:alphaModFix/>
          </a:blip>
          <a:stretch>
            <a:fillRect/>
          </a:stretch>
        </p:blipFill>
        <p:spPr>
          <a:xfrm>
            <a:off x="0" y="0"/>
            <a:ext cx="12192000" cy="68580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
        <p:nvSpPr>
          <p:cNvPr id="333" name="Google Shape;333;p24"/>
          <p:cNvSpPr txBox="1"/>
          <p:nvPr/>
        </p:nvSpPr>
        <p:spPr>
          <a:xfrm>
            <a:off x="6096000" y="1029150"/>
            <a:ext cx="5673600" cy="4023794"/>
          </a:xfrm>
          <a:prstGeom prst="rect">
            <a:avLst/>
          </a:prstGeom>
          <a:noFill/>
          <a:ln>
            <a:noFill/>
          </a:ln>
        </p:spPr>
        <p:txBody>
          <a:bodyPr spcFirstLastPara="1" wrap="square" lIns="360000" tIns="1440000" rIns="360000" bIns="360000" anchor="t" anchorCtr="0">
            <a:noAutofit/>
          </a:bodyPr>
          <a:lstStyle/>
          <a:p>
            <a:pPr marL="89992" marR="0" lvl="0" indent="0" algn="l" rtl="0">
              <a:spcBef>
                <a:spcPts val="0"/>
              </a:spcBef>
              <a:spcAft>
                <a:spcPts val="1200"/>
              </a:spcAft>
              <a:buClr>
                <a:srgbClr val="170D10"/>
              </a:buClr>
              <a:buSzPts val="2000"/>
              <a:buFont typeface="Arial"/>
              <a:buNone/>
            </a:pPr>
            <a:r>
              <a:rPr lang="en-GB" sz="1500" b="1" i="0" u="none" strike="noStrike" cap="none" dirty="0">
                <a:solidFill>
                  <a:srgbClr val="170D10"/>
                </a:solidFill>
                <a:latin typeface="Arial"/>
                <a:ea typeface="Arial"/>
                <a:cs typeface="Arial"/>
                <a:sym typeface="Arial"/>
              </a:rPr>
              <a:t>It’s not the young person’s fault if an image </a:t>
            </a:r>
            <a:br>
              <a:rPr lang="en-GB" sz="1500" b="1" i="0" u="none" strike="noStrike" cap="none" dirty="0">
                <a:solidFill>
                  <a:srgbClr val="170D10"/>
                </a:solidFill>
                <a:latin typeface="Arial"/>
                <a:ea typeface="Arial"/>
                <a:cs typeface="Arial"/>
                <a:sym typeface="Arial"/>
              </a:rPr>
            </a:br>
            <a:r>
              <a:rPr lang="en-GB" sz="1500" b="1" i="0" u="none" strike="noStrike" cap="none" dirty="0">
                <a:solidFill>
                  <a:srgbClr val="170D10"/>
                </a:solidFill>
                <a:latin typeface="Arial"/>
                <a:ea typeface="Arial"/>
                <a:cs typeface="Arial"/>
                <a:sym typeface="Arial"/>
              </a:rPr>
              <a:t>has been shared without their consent.</a:t>
            </a:r>
            <a:endParaRPr sz="1500" b="0" i="0" u="none" strike="noStrike" cap="none" dirty="0">
              <a:solidFill>
                <a:srgbClr val="170D10"/>
              </a:solidFill>
              <a:latin typeface="Arial"/>
              <a:ea typeface="Arial"/>
              <a:cs typeface="Arial"/>
              <a:sym typeface="Arial"/>
            </a:endParaRPr>
          </a:p>
          <a:p>
            <a:pPr marL="89992" marR="0" lvl="0" indent="0" algn="l" rtl="0">
              <a:spcBef>
                <a:spcPts val="0"/>
              </a:spcBef>
              <a:spcAft>
                <a:spcPts val="1200"/>
              </a:spcAft>
              <a:buClr>
                <a:srgbClr val="170D10"/>
              </a:buClr>
              <a:buSzPts val="2000"/>
              <a:buFont typeface="Arial"/>
              <a:buNone/>
            </a:pPr>
            <a:r>
              <a:rPr lang="en-GB" sz="1500" b="0" i="0" u="none" strike="noStrike" cap="none" dirty="0">
                <a:solidFill>
                  <a:srgbClr val="170D10"/>
                </a:solidFill>
                <a:latin typeface="Arial"/>
                <a:ea typeface="Arial"/>
                <a:cs typeface="Arial"/>
                <a:sym typeface="Arial"/>
              </a:rPr>
              <a:t>As educators, it is vital that we avoid victim blaming – implying that young people are responsible for their image being shared without their consent. </a:t>
            </a:r>
            <a:endParaRPr sz="1500" b="0" i="0" u="none" strike="noStrike" cap="none" dirty="0">
              <a:solidFill>
                <a:srgbClr val="170D10"/>
              </a:solidFill>
              <a:latin typeface="Arial"/>
              <a:ea typeface="Arial"/>
              <a:cs typeface="Arial"/>
              <a:sym typeface="Arial"/>
            </a:endParaRPr>
          </a:p>
          <a:p>
            <a:pPr marL="89992" marR="0" lvl="0" indent="0" algn="l" rtl="0">
              <a:spcBef>
                <a:spcPts val="0"/>
              </a:spcBef>
              <a:spcAft>
                <a:spcPts val="1200"/>
              </a:spcAft>
              <a:buClr>
                <a:srgbClr val="170D10"/>
              </a:buClr>
              <a:buSzPts val="2000"/>
              <a:buFont typeface="Arial"/>
              <a:buNone/>
            </a:pPr>
            <a:r>
              <a:rPr lang="en-GB" sz="1500" b="0" i="0" u="none" strike="noStrike" cap="none" dirty="0">
                <a:solidFill>
                  <a:srgbClr val="170D10"/>
                </a:solidFill>
                <a:latin typeface="Arial"/>
                <a:ea typeface="Arial"/>
                <a:cs typeface="Arial"/>
                <a:sym typeface="Arial"/>
              </a:rPr>
              <a:t>Victim blaming can make young people feel shame </a:t>
            </a:r>
            <a:br>
              <a:rPr lang="en-GB" sz="1500" b="0" i="0" u="none" strike="noStrike" cap="none" dirty="0">
                <a:solidFill>
                  <a:srgbClr val="170D10"/>
                </a:solidFill>
                <a:latin typeface="Arial"/>
                <a:ea typeface="Arial"/>
                <a:cs typeface="Arial"/>
                <a:sym typeface="Arial"/>
              </a:rPr>
            </a:br>
            <a:r>
              <a:rPr lang="en-GB" sz="1500" b="0" i="0" u="none" strike="noStrike" cap="none" dirty="0">
                <a:solidFill>
                  <a:srgbClr val="170D10"/>
                </a:solidFill>
                <a:latin typeface="Arial"/>
                <a:ea typeface="Arial"/>
                <a:cs typeface="Arial"/>
                <a:sym typeface="Arial"/>
              </a:rPr>
              <a:t>at an incredibly vulnerable moment – and can reduce </a:t>
            </a:r>
            <a:br>
              <a:rPr lang="en-GB" sz="1500" b="0" i="0" u="none" strike="noStrike" cap="none" dirty="0">
                <a:solidFill>
                  <a:srgbClr val="170D10"/>
                </a:solidFill>
                <a:latin typeface="Arial"/>
                <a:ea typeface="Arial"/>
                <a:cs typeface="Arial"/>
                <a:sym typeface="Arial"/>
              </a:rPr>
            </a:br>
            <a:r>
              <a:rPr lang="en-GB" sz="1500" b="0" i="0" u="none" strike="noStrike" cap="none" dirty="0">
                <a:solidFill>
                  <a:srgbClr val="170D10"/>
                </a:solidFill>
                <a:latin typeface="Arial"/>
                <a:ea typeface="Arial"/>
                <a:cs typeface="Arial"/>
                <a:sym typeface="Arial"/>
              </a:rPr>
              <a:t>the likelihood of reporting other incidents or abuse </a:t>
            </a:r>
            <a:br>
              <a:rPr lang="en-GB" sz="1500" b="0" i="0" u="none" strike="noStrike" cap="none" dirty="0">
                <a:solidFill>
                  <a:srgbClr val="170D10"/>
                </a:solidFill>
                <a:latin typeface="Arial"/>
                <a:ea typeface="Arial"/>
                <a:cs typeface="Arial"/>
                <a:sym typeface="Arial"/>
              </a:rPr>
            </a:br>
            <a:r>
              <a:rPr lang="en-GB" sz="1500" b="0" i="0" u="none" strike="noStrike" cap="none" dirty="0">
                <a:solidFill>
                  <a:srgbClr val="170D10"/>
                </a:solidFill>
                <a:latin typeface="Arial"/>
                <a:ea typeface="Arial"/>
                <a:cs typeface="Arial"/>
                <a:sym typeface="Arial"/>
              </a:rPr>
              <a:t>in the future.</a:t>
            </a:r>
            <a:endParaRPr sz="1500" b="0" i="0" u="none" strike="noStrike" cap="none" dirty="0">
              <a:solidFill>
                <a:srgbClr val="000000"/>
              </a:solidFill>
              <a:latin typeface="Arial"/>
              <a:ea typeface="Arial"/>
              <a:cs typeface="Arial"/>
              <a:sym typeface="Arial"/>
            </a:endParaRPr>
          </a:p>
        </p:txBody>
      </p:sp>
      <p:pic>
        <p:nvPicPr>
          <p:cNvPr id="334" name="Google Shape;334;p24" descr="A close-up of a red apple&#10;&#10;Description automatically generated"/>
          <p:cNvPicPr preferRelativeResize="0"/>
          <p:nvPr/>
        </p:nvPicPr>
        <p:blipFill rotWithShape="1">
          <a:blip r:embed="rId4">
            <a:alphaModFix/>
          </a:blip>
          <a:srcRect l="52940" t="62868"/>
          <a:stretch/>
        </p:blipFill>
        <p:spPr>
          <a:xfrm>
            <a:off x="8125097" y="5052944"/>
            <a:ext cx="4066903" cy="1805056"/>
          </a:xfrm>
          <a:prstGeom prst="rect">
            <a:avLst/>
          </a:prstGeom>
          <a:noFill/>
          <a:ln>
            <a:noFill/>
          </a:ln>
        </p:spPr>
      </p:pic>
      <p:pic>
        <p:nvPicPr>
          <p:cNvPr id="335" name="Google Shape;335;p24"/>
          <p:cNvPicPr preferRelativeResize="0"/>
          <p:nvPr/>
        </p:nvPicPr>
        <p:blipFill>
          <a:blip r:embed="rId5">
            <a:alphaModFix/>
          </a:blip>
          <a:stretch>
            <a:fillRect/>
          </a:stretch>
        </p:blipFill>
        <p:spPr>
          <a:xfrm>
            <a:off x="6516499" y="846100"/>
            <a:ext cx="4970424" cy="1221275"/>
          </a:xfrm>
          <a:prstGeom prst="rect">
            <a:avLst/>
          </a:prstGeom>
          <a:noFill/>
          <a:ln>
            <a:noFill/>
          </a:ln>
        </p:spPr>
      </p:pic>
      <p:pic>
        <p:nvPicPr>
          <p:cNvPr id="2" name="Google Shape;339;p26">
            <a:extLst>
              <a:ext uri="{FF2B5EF4-FFF2-40B4-BE49-F238E27FC236}">
                <a16:creationId xmlns:a16="http://schemas.microsoft.com/office/drawing/2014/main" id="{F082E720-F14B-5FF8-8CB2-2AC7E094431B}"/>
              </a:ext>
            </a:extLst>
          </p:cNvPr>
          <p:cNvPicPr preferRelativeResize="0"/>
          <p:nvPr/>
        </p:nvPicPr>
        <p:blipFill>
          <a:blip r:embed="rId6">
            <a:alphaModFix/>
          </a:blip>
          <a:srcRect l="21757" t="22627" r="41254" b="14955"/>
          <a:stretch/>
        </p:blipFill>
        <p:spPr>
          <a:xfrm>
            <a:off x="0" y="0"/>
            <a:ext cx="6096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40"/>
        <p:cNvGrpSpPr/>
        <p:nvPr/>
      </p:nvGrpSpPr>
      <p:grpSpPr>
        <a:xfrm>
          <a:off x="0" y="0"/>
          <a:ext cx="0" cy="0"/>
          <a:chOff x="0" y="0"/>
          <a:chExt cx="0" cy="0"/>
        </a:xfrm>
      </p:grpSpPr>
      <p:pic>
        <p:nvPicPr>
          <p:cNvPr id="341" name="Google Shape;341;p25"/>
          <p:cNvPicPr preferRelativeResize="0"/>
          <p:nvPr/>
        </p:nvPicPr>
        <p:blipFill>
          <a:blip r:embed="rId4">
            <a:alphaModFix/>
          </a:blip>
          <a:stretch>
            <a:fillRect/>
          </a:stretch>
        </p:blipFill>
        <p:spPr>
          <a:xfrm>
            <a:off x="0" y="0"/>
            <a:ext cx="12192000" cy="2438400"/>
          </a:xfrm>
          <a:prstGeom prst="rect">
            <a:avLst/>
          </a:prstGeom>
          <a:noFill/>
          <a:ln>
            <a:noFill/>
          </a:ln>
        </p:spPr>
      </p:pic>
      <p:sp>
        <p:nvSpPr>
          <p:cNvPr id="342" name="Google Shape;342;p25"/>
          <p:cNvSpPr txBox="1">
            <a:spLocks noGrp="1"/>
          </p:cNvSpPr>
          <p:nvPr>
            <p:ph type="body" idx="2"/>
          </p:nvPr>
        </p:nvSpPr>
        <p:spPr>
          <a:xfrm>
            <a:off x="1198825" y="1781451"/>
            <a:ext cx="2895900" cy="4240500"/>
          </a:xfrm>
          <a:prstGeom prst="rect">
            <a:avLst/>
          </a:prstGeom>
          <a:noFill/>
          <a:ln>
            <a:noFill/>
          </a:ln>
        </p:spPr>
        <p:txBody>
          <a:bodyPr spcFirstLastPara="1" wrap="square" lIns="360000" tIns="2160000" rIns="360000" bIns="360000" anchor="t" anchorCtr="0">
            <a:noAutofit/>
          </a:bodyPr>
          <a:lstStyle/>
          <a:p>
            <a:pPr marL="0" lvl="0" indent="0" algn="ctr" rtl="0">
              <a:lnSpc>
                <a:spcPct val="90000"/>
              </a:lnSpc>
              <a:spcBef>
                <a:spcPts val="0"/>
              </a:spcBef>
              <a:spcAft>
                <a:spcPts val="0"/>
              </a:spcAft>
              <a:buClr>
                <a:schemeClr val="lt1"/>
              </a:buClr>
              <a:buSzPts val="6000"/>
              <a:buNone/>
            </a:pPr>
            <a:r>
              <a:rPr lang="en-GB" sz="1500" u="none" strike="noStrike" dirty="0">
                <a:solidFill>
                  <a:srgbClr val="170D10"/>
                </a:solidFill>
                <a:latin typeface="Arial"/>
                <a:ea typeface="Arial"/>
                <a:cs typeface="Arial"/>
                <a:sym typeface="Arial"/>
              </a:rPr>
              <a:t>The fact that the young person may have </a:t>
            </a:r>
            <a:br>
              <a:rPr lang="en-GB" sz="1500" u="none" strike="noStrike" dirty="0">
                <a:solidFill>
                  <a:srgbClr val="170D10"/>
                </a:solidFill>
                <a:latin typeface="Arial"/>
                <a:ea typeface="Arial"/>
                <a:cs typeface="Arial"/>
                <a:sym typeface="Arial"/>
              </a:rPr>
            </a:br>
            <a:r>
              <a:rPr lang="en-GB" sz="1500" u="none" strike="noStrike" dirty="0">
                <a:solidFill>
                  <a:srgbClr val="170D10"/>
                </a:solidFill>
                <a:latin typeface="Arial"/>
                <a:ea typeface="Arial"/>
                <a:cs typeface="Arial"/>
                <a:sym typeface="Arial"/>
              </a:rPr>
              <a:t>created or shared an image in the first place does not mean they’re responsible for it being shared more widely.</a:t>
            </a:r>
            <a:endParaRPr sz="1500" dirty="0"/>
          </a:p>
        </p:txBody>
      </p:sp>
      <p:sp>
        <p:nvSpPr>
          <p:cNvPr id="343" name="Google Shape;343;p25"/>
          <p:cNvSpPr txBox="1"/>
          <p:nvPr/>
        </p:nvSpPr>
        <p:spPr>
          <a:xfrm>
            <a:off x="4698735" y="1781451"/>
            <a:ext cx="2730600" cy="4240500"/>
          </a:xfrm>
          <a:prstGeom prst="rect">
            <a:avLst/>
          </a:prstGeom>
          <a:noFill/>
          <a:ln>
            <a:noFill/>
          </a:ln>
        </p:spPr>
        <p:txBody>
          <a:bodyPr spcFirstLastPara="1" wrap="square" lIns="360000" tIns="2160000" rIns="360000" bIns="360000" anchor="t" anchorCtr="0">
            <a:noAutofit/>
          </a:bodyPr>
          <a:lstStyle/>
          <a:p>
            <a:pPr marL="0" marR="0" lvl="0" indent="0" algn="ctr" rtl="0">
              <a:lnSpc>
                <a:spcPct val="90000"/>
              </a:lnSpc>
              <a:spcBef>
                <a:spcPts val="0"/>
              </a:spcBef>
              <a:spcAft>
                <a:spcPts val="0"/>
              </a:spcAft>
              <a:buClr>
                <a:schemeClr val="lt1"/>
              </a:buClr>
              <a:buSzPts val="6000"/>
              <a:buFont typeface="Arial"/>
              <a:buNone/>
            </a:pPr>
            <a:r>
              <a:rPr lang="en-GB" sz="1500" b="0" i="0" u="none" strike="noStrike" cap="none" dirty="0">
                <a:solidFill>
                  <a:srgbClr val="170D10"/>
                </a:solidFill>
                <a:latin typeface="Arial"/>
                <a:ea typeface="Arial"/>
                <a:cs typeface="Arial"/>
                <a:sym typeface="Arial"/>
              </a:rPr>
              <a:t>Don’t remind the </a:t>
            </a:r>
            <a:br>
              <a:rPr lang="en-GB" sz="1500" b="0" i="0" u="none" strike="noStrike" cap="none" dirty="0">
                <a:solidFill>
                  <a:srgbClr val="170D10"/>
                </a:solidFill>
                <a:latin typeface="Arial"/>
                <a:ea typeface="Arial"/>
                <a:cs typeface="Arial"/>
                <a:sym typeface="Arial"/>
              </a:rPr>
            </a:br>
            <a:r>
              <a:rPr lang="en-GB" sz="1500" b="0" i="0" u="none" strike="noStrike" cap="none" dirty="0">
                <a:solidFill>
                  <a:srgbClr val="170D10"/>
                </a:solidFill>
                <a:latin typeface="Arial"/>
                <a:ea typeface="Arial"/>
                <a:cs typeface="Arial"/>
                <a:sym typeface="Arial"/>
              </a:rPr>
              <a:t>young person that they should have known better, or that you’ve covered the law in previous lessons.</a:t>
            </a:r>
            <a:endParaRPr sz="1500" b="0" i="0" u="none" strike="noStrike" cap="none" dirty="0">
              <a:solidFill>
                <a:srgbClr val="000000"/>
              </a:solidFill>
              <a:latin typeface="Arial"/>
              <a:ea typeface="Arial"/>
              <a:cs typeface="Arial"/>
              <a:sym typeface="Arial"/>
            </a:endParaRPr>
          </a:p>
        </p:txBody>
      </p:sp>
      <p:sp>
        <p:nvSpPr>
          <p:cNvPr id="344" name="Google Shape;344;p25"/>
          <p:cNvSpPr txBox="1"/>
          <p:nvPr/>
        </p:nvSpPr>
        <p:spPr>
          <a:xfrm>
            <a:off x="8125109" y="1781450"/>
            <a:ext cx="2895900" cy="4240500"/>
          </a:xfrm>
          <a:prstGeom prst="rect">
            <a:avLst/>
          </a:prstGeom>
          <a:noFill/>
          <a:ln>
            <a:noFill/>
          </a:ln>
        </p:spPr>
        <p:txBody>
          <a:bodyPr spcFirstLastPara="1" wrap="square" lIns="360000" tIns="2160000" rIns="360000" bIns="360000" anchor="t" anchorCtr="0">
            <a:noAutofit/>
          </a:bodyPr>
          <a:lstStyle/>
          <a:p>
            <a:pPr marL="0" marR="0" lvl="0" indent="0" algn="ctr" rtl="0">
              <a:lnSpc>
                <a:spcPct val="90000"/>
              </a:lnSpc>
              <a:spcBef>
                <a:spcPts val="0"/>
              </a:spcBef>
              <a:spcAft>
                <a:spcPts val="0"/>
              </a:spcAft>
              <a:buClr>
                <a:srgbClr val="170D10"/>
              </a:buClr>
              <a:buSzPts val="2400"/>
              <a:buFont typeface="Arial"/>
              <a:buNone/>
            </a:pPr>
            <a:r>
              <a:rPr lang="en-GB" sz="1500" b="0" i="0" u="none" strike="noStrike" cap="none" dirty="0">
                <a:solidFill>
                  <a:srgbClr val="170D10"/>
                </a:solidFill>
                <a:latin typeface="Arial"/>
                <a:ea typeface="Arial"/>
                <a:cs typeface="Arial"/>
                <a:sym typeface="Arial"/>
              </a:rPr>
              <a:t>Don’t immediately tell </a:t>
            </a:r>
            <a:br>
              <a:rPr lang="en-GB" sz="1500" b="0" i="0" u="none" strike="noStrike" cap="none" dirty="0">
                <a:solidFill>
                  <a:srgbClr val="170D10"/>
                </a:solidFill>
                <a:latin typeface="Arial"/>
                <a:ea typeface="Arial"/>
                <a:cs typeface="Arial"/>
                <a:sym typeface="Arial"/>
              </a:rPr>
            </a:br>
            <a:r>
              <a:rPr lang="en-GB" sz="1500" b="0" i="0" u="none" strike="noStrike" cap="none" dirty="0">
                <a:solidFill>
                  <a:srgbClr val="170D10"/>
                </a:solidFill>
                <a:latin typeface="Arial"/>
                <a:ea typeface="Arial"/>
                <a:cs typeface="Arial"/>
                <a:sym typeface="Arial"/>
              </a:rPr>
              <a:t>a young person what they should have done, or that they have responsibility to </a:t>
            </a:r>
            <a:br>
              <a:rPr lang="en-GB" sz="1500" b="0" i="0" u="none" strike="noStrike" cap="none" dirty="0">
                <a:solidFill>
                  <a:srgbClr val="170D10"/>
                </a:solidFill>
                <a:latin typeface="Arial"/>
                <a:ea typeface="Arial"/>
                <a:cs typeface="Arial"/>
                <a:sym typeface="Arial"/>
              </a:rPr>
            </a:br>
            <a:r>
              <a:rPr lang="en-GB" sz="1500" b="0" i="0" u="none" strike="noStrike" cap="none" dirty="0">
                <a:solidFill>
                  <a:srgbClr val="170D10"/>
                </a:solidFill>
                <a:latin typeface="Arial"/>
                <a:ea typeface="Arial"/>
                <a:cs typeface="Arial"/>
                <a:sym typeface="Arial"/>
              </a:rPr>
              <a:t>‘keep themselves safe’.</a:t>
            </a:r>
            <a:endParaRPr sz="1500" b="0" i="0" u="none" strike="noStrike" cap="none" dirty="0">
              <a:solidFill>
                <a:srgbClr val="000000"/>
              </a:solidFill>
              <a:latin typeface="Arial"/>
              <a:ea typeface="Arial"/>
              <a:cs typeface="Arial"/>
              <a:sym typeface="Arial"/>
            </a:endParaRPr>
          </a:p>
        </p:txBody>
      </p:sp>
      <p:pic>
        <p:nvPicPr>
          <p:cNvPr id="345" name="Google Shape;345;p25" descr="A blue oval with white number one&#10;&#10;Description automatically generated"/>
          <p:cNvPicPr preferRelativeResize="0"/>
          <p:nvPr/>
        </p:nvPicPr>
        <p:blipFill rotWithShape="1">
          <a:blip r:embed="rId5">
            <a:alphaModFix/>
          </a:blip>
          <a:srcRect/>
          <a:stretch/>
        </p:blipFill>
        <p:spPr>
          <a:xfrm>
            <a:off x="2077093" y="2948949"/>
            <a:ext cx="1277112" cy="960120"/>
          </a:xfrm>
          <a:prstGeom prst="rect">
            <a:avLst/>
          </a:prstGeom>
          <a:noFill/>
          <a:ln>
            <a:noFill/>
          </a:ln>
        </p:spPr>
      </p:pic>
      <p:pic>
        <p:nvPicPr>
          <p:cNvPr id="346" name="Google Shape;346;p25" descr="A blue oval with white number 2&#10;&#10;Description automatically generated"/>
          <p:cNvPicPr preferRelativeResize="0"/>
          <p:nvPr/>
        </p:nvPicPr>
        <p:blipFill rotWithShape="1">
          <a:blip r:embed="rId6">
            <a:alphaModFix/>
          </a:blip>
          <a:srcRect/>
          <a:stretch/>
        </p:blipFill>
        <p:spPr>
          <a:xfrm>
            <a:off x="5420519" y="2948949"/>
            <a:ext cx="1277112" cy="960120"/>
          </a:xfrm>
          <a:prstGeom prst="rect">
            <a:avLst/>
          </a:prstGeom>
          <a:noFill/>
          <a:ln>
            <a:noFill/>
          </a:ln>
        </p:spPr>
      </p:pic>
      <p:pic>
        <p:nvPicPr>
          <p:cNvPr id="347" name="Google Shape;347;p25" descr="A blue oval with white number three&#10;&#10;Description automatically generated"/>
          <p:cNvPicPr preferRelativeResize="0"/>
          <p:nvPr/>
        </p:nvPicPr>
        <p:blipFill rotWithShape="1">
          <a:blip r:embed="rId7">
            <a:alphaModFix/>
          </a:blip>
          <a:srcRect/>
          <a:stretch/>
        </p:blipFill>
        <p:spPr>
          <a:xfrm>
            <a:off x="8939440" y="2948949"/>
            <a:ext cx="1267215" cy="952680"/>
          </a:xfrm>
          <a:prstGeom prst="rect">
            <a:avLst/>
          </a:prstGeom>
          <a:noFill/>
          <a:ln>
            <a:noFill/>
          </a:ln>
        </p:spPr>
      </p:pic>
      <p:pic>
        <p:nvPicPr>
          <p:cNvPr id="348" name="Google Shape;348;p25" descr="A close-up of a red apple&#10;&#10;Description automatically generated"/>
          <p:cNvPicPr preferRelativeResize="0"/>
          <p:nvPr/>
        </p:nvPicPr>
        <p:blipFill rotWithShape="1">
          <a:blip r:embed="rId8">
            <a:alphaModFix/>
          </a:blip>
          <a:srcRect l="52940" t="62868"/>
          <a:stretch/>
        </p:blipFill>
        <p:spPr>
          <a:xfrm>
            <a:off x="8125097" y="5052944"/>
            <a:ext cx="4066903" cy="1805056"/>
          </a:xfrm>
          <a:prstGeom prst="rect">
            <a:avLst/>
          </a:prstGeom>
          <a:noFill/>
          <a:ln>
            <a:noFill/>
          </a:ln>
        </p:spPr>
      </p:pic>
      <p:sp>
        <p:nvSpPr>
          <p:cNvPr id="349" name="Google Shape;349;p25"/>
          <p:cNvSpPr txBox="1"/>
          <p:nvPr/>
        </p:nvSpPr>
        <p:spPr>
          <a:xfrm>
            <a:off x="0" y="226150"/>
            <a:ext cx="12192000" cy="2869200"/>
          </a:xfrm>
          <a:prstGeom prst="rect">
            <a:avLst/>
          </a:prstGeom>
          <a:noFill/>
          <a:ln>
            <a:noFill/>
          </a:ln>
        </p:spPr>
        <p:txBody>
          <a:bodyPr spcFirstLastPara="1" wrap="square" lIns="180000" tIns="2160000" rIns="180000" bIns="360000" anchor="t" anchorCtr="0">
            <a:noAutofit/>
          </a:bodyPr>
          <a:lstStyle/>
          <a:p>
            <a:pPr marL="89992" marR="0" lvl="0" indent="0" algn="ctr" rtl="0">
              <a:lnSpc>
                <a:spcPct val="90000"/>
              </a:lnSpc>
              <a:spcBef>
                <a:spcPts val="0"/>
              </a:spcBef>
              <a:spcAft>
                <a:spcPts val="0"/>
              </a:spcAft>
              <a:buClr>
                <a:srgbClr val="170D10"/>
              </a:buClr>
              <a:buSzPts val="2400"/>
              <a:buFont typeface="Arial"/>
              <a:buNone/>
            </a:pPr>
            <a:r>
              <a:rPr lang="en-GB" sz="2000" b="1" i="0" u="none" strike="noStrike" cap="none" dirty="0">
                <a:solidFill>
                  <a:srgbClr val="170D10"/>
                </a:solidFill>
                <a:latin typeface="Arial"/>
                <a:ea typeface="Arial"/>
                <a:cs typeface="Arial"/>
                <a:sym typeface="Arial"/>
              </a:rPr>
              <a:t>When an incident is brought to your attention, remember:</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106"/>
        <p:cNvGrpSpPr/>
        <p:nvPr/>
      </p:nvGrpSpPr>
      <p:grpSpPr>
        <a:xfrm>
          <a:off x="0" y="0"/>
          <a:ext cx="0" cy="0"/>
          <a:chOff x="0" y="0"/>
          <a:chExt cx="0" cy="0"/>
        </a:xfrm>
      </p:grpSpPr>
      <p:sp>
        <p:nvSpPr>
          <p:cNvPr id="107" name="Google Shape;107;p3"/>
          <p:cNvSpPr txBox="1"/>
          <p:nvPr/>
        </p:nvSpPr>
        <p:spPr>
          <a:xfrm>
            <a:off x="3048000" y="1"/>
            <a:ext cx="6096000" cy="6857999"/>
          </a:xfrm>
          <a:prstGeom prst="rect">
            <a:avLst/>
          </a:prstGeom>
          <a:noFill/>
          <a:ln>
            <a:noFill/>
          </a:ln>
        </p:spPr>
        <p:txBody>
          <a:bodyPr spcFirstLastPara="1" wrap="square" lIns="360000" tIns="2160000" rIns="360000" bIns="360000" anchor="t" anchorCtr="0">
            <a:noAutofit/>
          </a:bodyPr>
          <a:lstStyle/>
          <a:p>
            <a:pPr marL="89992" marR="0" lvl="0" indent="0" algn="ctr" rtl="0">
              <a:lnSpc>
                <a:spcPct val="90000"/>
              </a:lnSpc>
              <a:spcBef>
                <a:spcPts val="0"/>
              </a:spcBef>
              <a:spcAft>
                <a:spcPts val="0"/>
              </a:spcAft>
              <a:buClr>
                <a:schemeClr val="lt1"/>
              </a:buClr>
              <a:buSzPts val="3200"/>
              <a:buFont typeface="Arial"/>
              <a:buNone/>
            </a:pPr>
            <a:r>
              <a:rPr lang="en-GB" sz="3200" b="1" i="0" u="none" strike="noStrike" cap="none" dirty="0">
                <a:solidFill>
                  <a:schemeClr val="lt1"/>
                </a:solidFill>
                <a:latin typeface="Arial"/>
                <a:ea typeface="Arial"/>
                <a:cs typeface="Arial"/>
                <a:sym typeface="Arial"/>
              </a:rPr>
              <a:t>What do teenagers mean when they share:</a:t>
            </a:r>
            <a:endParaRPr sz="1400" b="0" i="0" u="none" strike="noStrike" cap="none" dirty="0">
              <a:solidFill>
                <a:srgbClr val="000000"/>
              </a:solidFill>
              <a:latin typeface="Arial"/>
              <a:ea typeface="Arial"/>
              <a:cs typeface="Arial"/>
              <a:sym typeface="Arial"/>
            </a:endParaRPr>
          </a:p>
        </p:txBody>
      </p:sp>
      <p:sp>
        <p:nvSpPr>
          <p:cNvPr id="108" name="Google Shape;108;p3"/>
          <p:cNvSpPr txBox="1"/>
          <p:nvPr/>
        </p:nvSpPr>
        <p:spPr>
          <a:xfrm>
            <a:off x="4490698" y="3874743"/>
            <a:ext cx="3210604"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0"/>
              <a:buFont typeface="Arial"/>
              <a:buNone/>
            </a:pPr>
            <a:r>
              <a:rPr lang="en-GB" sz="15000" b="0" i="0" u="none" strike="noStrike" cap="none" dirty="0">
                <a:solidFill>
                  <a:srgbClr val="474747"/>
                </a:solidFill>
                <a:latin typeface="Arial"/>
                <a:ea typeface="Arial"/>
                <a:cs typeface="Arial"/>
                <a:sym typeface="Arial"/>
              </a:rPr>
              <a:t>🍒</a:t>
            </a:r>
            <a:endParaRPr sz="15000" b="0" i="0" u="none" strike="noStrike" cap="none" dirty="0">
              <a:solidFill>
                <a:schemeClr val="dk1"/>
              </a:solidFill>
              <a:latin typeface="Arial"/>
              <a:ea typeface="Arial"/>
              <a:cs typeface="Arial"/>
              <a:sym typeface="Arial"/>
            </a:endParaRPr>
          </a:p>
        </p:txBody>
      </p:sp>
      <p:pic>
        <p:nvPicPr>
          <p:cNvPr id="109" name="Google Shape;109;p3" descr="A white text on a black background&#10;&#10;Description automatically generated"/>
          <p:cNvPicPr preferRelativeResize="0"/>
          <p:nvPr/>
        </p:nvPicPr>
        <p:blipFill rotWithShape="1">
          <a:blip r:embed="rId3">
            <a:alphaModFix/>
          </a:blip>
          <a:srcRect/>
          <a:stretch/>
        </p:blipFill>
        <p:spPr>
          <a:xfrm>
            <a:off x="0" y="0"/>
            <a:ext cx="12192000" cy="1720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54"/>
        <p:cNvGrpSpPr/>
        <p:nvPr/>
      </p:nvGrpSpPr>
      <p:grpSpPr>
        <a:xfrm>
          <a:off x="0" y="0"/>
          <a:ext cx="0" cy="0"/>
          <a:chOff x="0" y="0"/>
          <a:chExt cx="0" cy="0"/>
        </a:xfrm>
      </p:grpSpPr>
      <p:pic>
        <p:nvPicPr>
          <p:cNvPr id="357" name="Google Shape;357;p26" descr="A close-up of a red apple&#10;&#10;Description automatically generated"/>
          <p:cNvPicPr preferRelativeResize="0"/>
          <p:nvPr/>
        </p:nvPicPr>
        <p:blipFill rotWithShape="1">
          <a:blip r:embed="rId4">
            <a:alphaModFix/>
          </a:blip>
          <a:srcRect l="52940" t="62868"/>
          <a:stretch/>
        </p:blipFill>
        <p:spPr>
          <a:xfrm>
            <a:off x="8125097" y="5052944"/>
            <a:ext cx="4066903" cy="1805056"/>
          </a:xfrm>
          <a:prstGeom prst="rect">
            <a:avLst/>
          </a:prstGeom>
          <a:noFill/>
          <a:ln>
            <a:noFill/>
          </a:ln>
        </p:spPr>
      </p:pic>
      <p:pic>
        <p:nvPicPr>
          <p:cNvPr id="358" name="Google Shape;358;p26"/>
          <p:cNvPicPr preferRelativeResize="0"/>
          <p:nvPr/>
        </p:nvPicPr>
        <p:blipFill>
          <a:blip r:embed="rId5">
            <a:alphaModFix/>
          </a:blip>
          <a:stretch>
            <a:fillRect/>
          </a:stretch>
        </p:blipFill>
        <p:spPr>
          <a:xfrm>
            <a:off x="6530350" y="866850"/>
            <a:ext cx="4758125" cy="1179775"/>
          </a:xfrm>
          <a:prstGeom prst="rect">
            <a:avLst/>
          </a:prstGeom>
          <a:noFill/>
          <a:ln>
            <a:noFill/>
          </a:ln>
        </p:spPr>
      </p:pic>
      <p:pic>
        <p:nvPicPr>
          <p:cNvPr id="3" name="Google Shape;339;p26">
            <a:extLst>
              <a:ext uri="{FF2B5EF4-FFF2-40B4-BE49-F238E27FC236}">
                <a16:creationId xmlns:a16="http://schemas.microsoft.com/office/drawing/2014/main" id="{6980133A-5032-9BEA-951B-35FE3CC5B787}"/>
              </a:ext>
            </a:extLst>
          </p:cNvPr>
          <p:cNvPicPr preferRelativeResize="0"/>
          <p:nvPr/>
        </p:nvPicPr>
        <p:blipFill>
          <a:blip r:embed="rId6">
            <a:alphaModFix/>
          </a:blip>
          <a:srcRect l="21757" t="22627" r="41254" b="14955"/>
          <a:stretch/>
        </p:blipFill>
        <p:spPr>
          <a:xfrm>
            <a:off x="0" y="0"/>
            <a:ext cx="6096000" cy="6858000"/>
          </a:xfrm>
          <a:prstGeom prst="rect">
            <a:avLst/>
          </a:prstGeom>
          <a:noFill/>
          <a:ln>
            <a:noFill/>
          </a:ln>
        </p:spPr>
      </p:pic>
      <p:sp>
        <p:nvSpPr>
          <p:cNvPr id="4" name="Google Shape;364;p26">
            <a:extLst>
              <a:ext uri="{FF2B5EF4-FFF2-40B4-BE49-F238E27FC236}">
                <a16:creationId xmlns:a16="http://schemas.microsoft.com/office/drawing/2014/main" id="{54B8205B-D7D9-D020-0985-E986F6CA3251}"/>
              </a:ext>
            </a:extLst>
          </p:cNvPr>
          <p:cNvSpPr txBox="1"/>
          <p:nvPr/>
        </p:nvSpPr>
        <p:spPr>
          <a:xfrm>
            <a:off x="6096000" y="1029600"/>
            <a:ext cx="5451000" cy="5057691"/>
          </a:xfrm>
          <a:prstGeom prst="rect">
            <a:avLst/>
          </a:prstGeom>
          <a:noFill/>
          <a:ln>
            <a:noFill/>
          </a:ln>
        </p:spPr>
        <p:txBody>
          <a:bodyPr spcFirstLastPara="1" wrap="square" lIns="360000" tIns="1440000" rIns="360000" bIns="360000" anchor="t" anchorCtr="0">
            <a:normAutofit/>
          </a:bodyPr>
          <a:lstStyle/>
          <a:p>
            <a:pPr marL="89992" marR="0" lvl="0" indent="0" algn="l" rtl="0">
              <a:lnSpc>
                <a:spcPct val="100000"/>
              </a:lnSpc>
              <a:spcBef>
                <a:spcPts val="0"/>
              </a:spcBef>
              <a:spcAft>
                <a:spcPts val="0"/>
              </a:spcAft>
              <a:buClr>
                <a:srgbClr val="170D10"/>
              </a:buClr>
              <a:buSzPts val="2600"/>
              <a:buFont typeface="Arial"/>
              <a:buNone/>
            </a:pPr>
            <a:r>
              <a:rPr lang="en-GB" sz="1500" b="1" i="0" u="none" strike="noStrike" cap="none" dirty="0">
                <a:solidFill>
                  <a:srgbClr val="170D10"/>
                </a:solidFill>
                <a:latin typeface="Arial"/>
                <a:ea typeface="Arial"/>
                <a:cs typeface="Arial"/>
                <a:sym typeface="Arial"/>
              </a:rPr>
              <a:t>Remember, a student making a disclosure needs to feel safe, and heard. </a:t>
            </a:r>
            <a:endParaRPr sz="1500" b="1" i="0" u="none" strike="noStrike" cap="none" dirty="0">
              <a:solidFill>
                <a:srgbClr val="170D10"/>
              </a:solidFill>
              <a:latin typeface="Arial"/>
              <a:ea typeface="Arial"/>
              <a:cs typeface="Arial"/>
              <a:sym typeface="Arial"/>
            </a:endParaRPr>
          </a:p>
          <a:p>
            <a:pPr marL="89992" marR="0" lvl="0" indent="0" algn="l" rtl="0">
              <a:lnSpc>
                <a:spcPct val="100000"/>
              </a:lnSpc>
              <a:spcBef>
                <a:spcPts val="1200"/>
              </a:spcBef>
              <a:spcAft>
                <a:spcPts val="0"/>
              </a:spcAft>
              <a:buClr>
                <a:srgbClr val="170D10"/>
              </a:buClr>
              <a:buSzPts val="2600"/>
              <a:buFont typeface="Arial"/>
              <a:buNone/>
            </a:pPr>
            <a:r>
              <a:rPr lang="en-GB" sz="1500" b="0" i="0" u="none" strike="noStrike" cap="none" dirty="0">
                <a:solidFill>
                  <a:srgbClr val="170D10"/>
                </a:solidFill>
                <a:latin typeface="Arial"/>
                <a:ea typeface="Arial"/>
                <a:cs typeface="Arial"/>
                <a:sym typeface="Arial"/>
              </a:rPr>
              <a:t>Make your body language and tone welcoming, and conduct the conversation in an appropriate place.</a:t>
            </a:r>
            <a:endParaRPr sz="1500" b="0" i="0" u="none" strike="noStrike" cap="none" dirty="0">
              <a:solidFill>
                <a:srgbClr val="170D10"/>
              </a:solidFill>
              <a:latin typeface="Arial"/>
              <a:ea typeface="Arial"/>
              <a:cs typeface="Arial"/>
              <a:sym typeface="Arial"/>
            </a:endParaRPr>
          </a:p>
          <a:p>
            <a:pPr marL="89992" marR="0" lvl="0" indent="0" algn="l" rtl="0">
              <a:lnSpc>
                <a:spcPct val="100000"/>
              </a:lnSpc>
              <a:spcBef>
                <a:spcPts val="1200"/>
              </a:spcBef>
              <a:spcAft>
                <a:spcPts val="0"/>
              </a:spcAft>
              <a:buClr>
                <a:srgbClr val="170D10"/>
              </a:buClr>
              <a:buSzPts val="2600"/>
              <a:buFont typeface="Arial"/>
              <a:buNone/>
            </a:pPr>
            <a:r>
              <a:rPr lang="en-GB" sz="1500" b="0" i="0" u="none" strike="noStrike" cap="none" dirty="0">
                <a:solidFill>
                  <a:srgbClr val="170D10"/>
                </a:solidFill>
                <a:latin typeface="Arial"/>
                <a:ea typeface="Arial"/>
                <a:cs typeface="Arial"/>
                <a:sym typeface="Arial"/>
              </a:rPr>
              <a:t>Try calm, reassuring phrases like:</a:t>
            </a:r>
            <a:endParaRPr sz="1500" dirty="0"/>
          </a:p>
          <a:p>
            <a:pPr marL="375742" marR="0" lvl="0" indent="-215900" algn="l" rtl="0">
              <a:lnSpc>
                <a:spcPct val="100000"/>
              </a:lnSpc>
              <a:spcBef>
                <a:spcPts val="1200"/>
              </a:spcBef>
              <a:spcAft>
                <a:spcPts val="0"/>
              </a:spcAft>
              <a:buClr>
                <a:srgbClr val="170D10"/>
              </a:buClr>
              <a:buSzPts val="1500"/>
              <a:buFont typeface="Arial"/>
              <a:buChar char="•"/>
            </a:pPr>
            <a:r>
              <a:rPr lang="en-GB" sz="1500" b="0" i="0" u="none" strike="noStrike" cap="none" dirty="0">
                <a:solidFill>
                  <a:srgbClr val="170D10"/>
                </a:solidFill>
                <a:latin typeface="Arial"/>
                <a:ea typeface="Arial"/>
                <a:cs typeface="Arial"/>
                <a:sym typeface="Arial"/>
              </a:rPr>
              <a:t>"Would you like to tell me what’s going on?”</a:t>
            </a:r>
            <a:endParaRPr sz="1500" dirty="0"/>
          </a:p>
          <a:p>
            <a:pPr marL="375742" marR="0" lvl="0" indent="-215900" algn="l" rtl="0">
              <a:lnSpc>
                <a:spcPct val="100000"/>
              </a:lnSpc>
              <a:spcBef>
                <a:spcPts val="1200"/>
              </a:spcBef>
              <a:spcAft>
                <a:spcPts val="0"/>
              </a:spcAft>
              <a:buClr>
                <a:srgbClr val="170D10"/>
              </a:buClr>
              <a:buSzPts val="1500"/>
              <a:buFont typeface="Arial"/>
              <a:buChar char="•"/>
            </a:pPr>
            <a:r>
              <a:rPr lang="en-GB" sz="1500" b="0" i="0" u="none" strike="noStrike" cap="none" dirty="0">
                <a:solidFill>
                  <a:srgbClr val="170D10"/>
                </a:solidFill>
                <a:latin typeface="Arial"/>
                <a:ea typeface="Arial"/>
                <a:cs typeface="Arial"/>
                <a:sym typeface="Arial"/>
              </a:rPr>
              <a:t>“I’m here to listen to you – remember that </a:t>
            </a:r>
            <a:br>
              <a:rPr lang="en-GB" sz="1500" b="0" i="0" u="none" strike="noStrike" cap="none" dirty="0">
                <a:solidFill>
                  <a:srgbClr val="170D10"/>
                </a:solidFill>
                <a:latin typeface="Arial"/>
                <a:ea typeface="Arial"/>
                <a:cs typeface="Arial"/>
                <a:sym typeface="Arial"/>
              </a:rPr>
            </a:br>
            <a:r>
              <a:rPr lang="en-GB" sz="1500" b="0" i="0" u="none" strike="noStrike" cap="none" dirty="0">
                <a:solidFill>
                  <a:srgbClr val="170D10"/>
                </a:solidFill>
                <a:latin typeface="Arial"/>
                <a:ea typeface="Arial"/>
                <a:cs typeface="Arial"/>
                <a:sym typeface="Arial"/>
              </a:rPr>
              <a:t>you’re not alone, and the school will try </a:t>
            </a:r>
            <a:br>
              <a:rPr lang="en-GB" sz="1500" b="0" i="0" u="none" strike="noStrike" cap="none" dirty="0">
                <a:solidFill>
                  <a:srgbClr val="170D10"/>
                </a:solidFill>
                <a:latin typeface="Arial"/>
                <a:ea typeface="Arial"/>
                <a:cs typeface="Arial"/>
                <a:sym typeface="Arial"/>
              </a:rPr>
            </a:br>
            <a:r>
              <a:rPr lang="en-GB" sz="1500" b="0" i="0" u="none" strike="noStrike" cap="none" dirty="0">
                <a:solidFill>
                  <a:srgbClr val="170D10"/>
                </a:solidFill>
                <a:latin typeface="Arial"/>
                <a:ea typeface="Arial"/>
                <a:cs typeface="Arial"/>
                <a:sym typeface="Arial"/>
              </a:rPr>
              <a:t>to help you in any way we can.”</a:t>
            </a:r>
            <a:endParaRPr sz="1500" dirty="0"/>
          </a:p>
          <a:p>
            <a:pPr marL="375742" marR="0" lvl="0" indent="-215900" algn="l" rtl="0">
              <a:lnSpc>
                <a:spcPct val="100000"/>
              </a:lnSpc>
              <a:spcBef>
                <a:spcPts val="1200"/>
              </a:spcBef>
              <a:spcAft>
                <a:spcPts val="1200"/>
              </a:spcAft>
              <a:buClr>
                <a:srgbClr val="170D10"/>
              </a:buClr>
              <a:buSzPts val="1500"/>
              <a:buFont typeface="Arial"/>
              <a:buChar char="•"/>
            </a:pPr>
            <a:r>
              <a:rPr lang="en-GB" sz="1500" b="0" i="0" u="none" strike="noStrike" cap="none" dirty="0">
                <a:solidFill>
                  <a:srgbClr val="170D10"/>
                </a:solidFill>
                <a:latin typeface="Arial"/>
                <a:ea typeface="Arial"/>
                <a:cs typeface="Arial"/>
                <a:sym typeface="Arial"/>
              </a:rPr>
              <a:t>“It’s brave to share this – thank you.”</a:t>
            </a:r>
            <a:endParaRPr sz="15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pic>
        <p:nvPicPr>
          <p:cNvPr id="364" name="Google Shape;364;p27"/>
          <p:cNvPicPr preferRelativeResize="0"/>
          <p:nvPr/>
        </p:nvPicPr>
        <p:blipFill>
          <a:blip r:embed="rId3">
            <a:alphaModFix/>
          </a:blip>
          <a:stretch>
            <a:fillRect/>
          </a:stretch>
        </p:blipFill>
        <p:spPr>
          <a:xfrm>
            <a:off x="0" y="0"/>
            <a:ext cx="12192000" cy="6858005"/>
          </a:xfrm>
          <a:prstGeom prst="rect">
            <a:avLst/>
          </a:prstGeom>
          <a:noFill/>
          <a:ln>
            <a:noFill/>
          </a:ln>
        </p:spPr>
      </p:pic>
      <p:sp>
        <p:nvSpPr>
          <p:cNvPr id="365" name="Google Shape;365;p27"/>
          <p:cNvSpPr txBox="1"/>
          <p:nvPr/>
        </p:nvSpPr>
        <p:spPr>
          <a:xfrm>
            <a:off x="6996450" y="4208975"/>
            <a:ext cx="4310400" cy="20968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b="1" dirty="0">
                <a:solidFill>
                  <a:schemeClr val="lt1"/>
                </a:solidFill>
              </a:rPr>
              <a:t>The following scenarios are real-life situations that you could be presented with. How would you approach each one?</a:t>
            </a:r>
            <a:endParaRPr sz="2500" b="1" dirty="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0" scaled="0"/>
        </a:gradFill>
        <a:effectLst/>
      </p:bgPr>
    </p:bg>
    <p:spTree>
      <p:nvGrpSpPr>
        <p:cNvPr id="1" name="Shape 370"/>
        <p:cNvGrpSpPr/>
        <p:nvPr/>
      </p:nvGrpSpPr>
      <p:grpSpPr>
        <a:xfrm>
          <a:off x="0" y="0"/>
          <a:ext cx="0" cy="0"/>
          <a:chOff x="0" y="0"/>
          <a:chExt cx="0" cy="0"/>
        </a:xfrm>
      </p:grpSpPr>
      <p:pic>
        <p:nvPicPr>
          <p:cNvPr id="372" name="Google Shape;372;p28" descr="A white text on a black background&#10;&#10;Description automatically generated"/>
          <p:cNvPicPr preferRelativeResize="0"/>
          <p:nvPr/>
        </p:nvPicPr>
        <p:blipFill rotWithShape="1">
          <a:blip r:embed="rId3">
            <a:alphaModFix/>
          </a:blip>
          <a:srcRect/>
          <a:stretch/>
        </p:blipFill>
        <p:spPr>
          <a:xfrm>
            <a:off x="6480000" y="2160000"/>
            <a:ext cx="4536209" cy="2798125"/>
          </a:xfrm>
          <a:prstGeom prst="rect">
            <a:avLst/>
          </a:prstGeom>
          <a:noFill/>
          <a:ln>
            <a:noFill/>
          </a:ln>
        </p:spPr>
      </p:pic>
      <p:pic>
        <p:nvPicPr>
          <p:cNvPr id="373" name="Google Shape;373;p28" descr="A green cucumber on a black background&#10;&#10;Description automatically generated"/>
          <p:cNvPicPr preferRelativeResize="0"/>
          <p:nvPr/>
        </p:nvPicPr>
        <p:blipFill rotWithShape="1">
          <a:blip r:embed="rId4">
            <a:alphaModFix/>
          </a:blip>
          <a:srcRect l="62489" t="38620"/>
          <a:stretch/>
        </p:blipFill>
        <p:spPr>
          <a:xfrm>
            <a:off x="9775275" y="4633525"/>
            <a:ext cx="2416723" cy="2224476"/>
          </a:xfrm>
          <a:prstGeom prst="rect">
            <a:avLst/>
          </a:prstGeom>
          <a:noFill/>
          <a:ln>
            <a:noFill/>
          </a:ln>
        </p:spPr>
      </p:pic>
      <p:pic>
        <p:nvPicPr>
          <p:cNvPr id="2" name="Google Shape;215;p16">
            <a:extLst>
              <a:ext uri="{FF2B5EF4-FFF2-40B4-BE49-F238E27FC236}">
                <a16:creationId xmlns:a16="http://schemas.microsoft.com/office/drawing/2014/main" id="{2B530460-62EA-AA6E-EFF5-DCC2F2AF8D6B}"/>
              </a:ext>
            </a:extLst>
          </p:cNvPr>
          <p:cNvPicPr preferRelativeResize="0"/>
          <p:nvPr/>
        </p:nvPicPr>
        <p:blipFill>
          <a:blip r:embed="rId5">
            <a:alphaModFix/>
          </a:blip>
          <a:srcRect l="13000" t="404" r="27665" b="-1"/>
          <a:stretch/>
        </p:blipFill>
        <p:spPr>
          <a:xfrm>
            <a:off x="-32376" y="0"/>
            <a:ext cx="6128376"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6" scaled="0"/>
        </a:gradFill>
        <a:effectLst/>
      </p:bgPr>
    </p:bg>
    <p:spTree>
      <p:nvGrpSpPr>
        <p:cNvPr id="1" name="Shape 378"/>
        <p:cNvGrpSpPr/>
        <p:nvPr/>
      </p:nvGrpSpPr>
      <p:grpSpPr>
        <a:xfrm>
          <a:off x="0" y="0"/>
          <a:ext cx="0" cy="0"/>
          <a:chOff x="0" y="0"/>
          <a:chExt cx="0" cy="0"/>
        </a:xfrm>
      </p:grpSpPr>
      <p:sp>
        <p:nvSpPr>
          <p:cNvPr id="380" name="Google Shape;380;g2f21fecc330_2_63"/>
          <p:cNvSpPr txBox="1"/>
          <p:nvPr/>
        </p:nvSpPr>
        <p:spPr>
          <a:xfrm>
            <a:off x="6349825" y="-76975"/>
            <a:ext cx="54231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FFFFFF"/>
                </a:solidFill>
                <a:latin typeface="Arial"/>
                <a:ea typeface="Arial"/>
                <a:cs typeface="Arial"/>
                <a:sym typeface="Arial"/>
              </a:rPr>
              <a:t>Rez is in year 10. For the past couple of days, he’s been messaging a girl he likes in the year below. They seem to be getting on well, and he wants to take their relationship to the next level. </a:t>
            </a:r>
            <a:endParaRPr sz="12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FFFFFF"/>
                </a:solidFill>
                <a:latin typeface="Arial"/>
                <a:ea typeface="Arial"/>
                <a:cs typeface="Arial"/>
                <a:sym typeface="Arial"/>
              </a:rPr>
              <a:t>Some of his mates have been sharing nude pics of themselves with girls they’re going out with, so he decides to do the same. He takes a few ‘dick pics’ and sends them to the girl he’s chatting to. But he doesn’t ask her first.</a:t>
            </a:r>
            <a:endParaRPr sz="12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FFFFFF"/>
                </a:solidFill>
                <a:latin typeface="Arial"/>
                <a:ea typeface="Arial"/>
                <a:cs typeface="Arial"/>
                <a:sym typeface="Arial"/>
              </a:rPr>
              <a:t>The girl just replies saying ‘WTF’ and blocks him. Rez realises </a:t>
            </a:r>
            <a:br>
              <a:rPr lang="en-GB" sz="1200" b="0" i="0" u="none" strike="noStrike" cap="none" dirty="0">
                <a:solidFill>
                  <a:srgbClr val="FFFFFF"/>
                </a:solidFill>
                <a:latin typeface="Arial"/>
                <a:ea typeface="Arial"/>
                <a:cs typeface="Arial"/>
                <a:sym typeface="Arial"/>
              </a:rPr>
            </a:br>
            <a:r>
              <a:rPr lang="en-GB" sz="1200" b="0" i="0" u="none" strike="noStrike" cap="none" dirty="0">
                <a:solidFill>
                  <a:srgbClr val="FFFFFF"/>
                </a:solidFill>
                <a:latin typeface="Arial"/>
                <a:ea typeface="Arial"/>
                <a:cs typeface="Arial"/>
                <a:sym typeface="Arial"/>
              </a:rPr>
              <a:t>he’s done something wrong. But the next day, things get worse.</a:t>
            </a:r>
            <a:endParaRPr sz="12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FFFFFF"/>
                </a:solidFill>
                <a:latin typeface="Arial"/>
                <a:ea typeface="Arial"/>
                <a:cs typeface="Arial"/>
                <a:sym typeface="Arial"/>
              </a:rPr>
              <a:t>His mates all start messaging him – saying they’ve seen his </a:t>
            </a:r>
            <a:br>
              <a:rPr lang="en-GB" sz="1200" b="0" i="0" u="none" strike="noStrike" cap="none" dirty="0">
                <a:solidFill>
                  <a:srgbClr val="FFFFFF"/>
                </a:solidFill>
                <a:latin typeface="Arial"/>
                <a:ea typeface="Arial"/>
                <a:cs typeface="Arial"/>
                <a:sym typeface="Arial"/>
              </a:rPr>
            </a:br>
            <a:r>
              <a:rPr lang="en-GB" sz="1200" b="0" i="0" u="none" strike="noStrike" cap="none" dirty="0">
                <a:solidFill>
                  <a:srgbClr val="FFFFFF"/>
                </a:solidFill>
                <a:latin typeface="Arial"/>
                <a:ea typeface="Arial"/>
                <a:cs typeface="Arial"/>
                <a:sym typeface="Arial"/>
              </a:rPr>
              <a:t>‘dick pic’ in one of the group chats he’s not in. Suddenly his pics </a:t>
            </a:r>
            <a:br>
              <a:rPr lang="en-GB" sz="1200" b="0" i="0" u="none" strike="noStrike" cap="none" dirty="0">
                <a:solidFill>
                  <a:srgbClr val="FFFFFF"/>
                </a:solidFill>
                <a:latin typeface="Arial"/>
                <a:ea typeface="Arial"/>
                <a:cs typeface="Arial"/>
                <a:sym typeface="Arial"/>
              </a:rPr>
            </a:br>
            <a:r>
              <a:rPr lang="en-GB" sz="1200" b="0" i="0" u="none" strike="noStrike" cap="none" dirty="0">
                <a:solidFill>
                  <a:srgbClr val="FFFFFF"/>
                </a:solidFill>
                <a:latin typeface="Arial"/>
                <a:ea typeface="Arial"/>
                <a:cs typeface="Arial"/>
                <a:sym typeface="Arial"/>
              </a:rPr>
              <a:t>are going round the whole school, and everyone seems to be </a:t>
            </a:r>
            <a:br>
              <a:rPr lang="en-GB" sz="1200" b="0" i="0" u="none" strike="noStrike" cap="none" dirty="0">
                <a:solidFill>
                  <a:srgbClr val="FFFFFF"/>
                </a:solidFill>
                <a:latin typeface="Arial"/>
                <a:ea typeface="Arial"/>
                <a:cs typeface="Arial"/>
                <a:sym typeface="Arial"/>
              </a:rPr>
            </a:br>
            <a:r>
              <a:rPr lang="en-GB" sz="1200" b="0" i="0" u="none" strike="noStrike" cap="none" dirty="0">
                <a:solidFill>
                  <a:srgbClr val="FFFFFF"/>
                </a:solidFill>
                <a:latin typeface="Arial"/>
                <a:ea typeface="Arial"/>
                <a:cs typeface="Arial"/>
                <a:sym typeface="Arial"/>
              </a:rPr>
              <a:t>talking about it.</a:t>
            </a:r>
            <a:endParaRPr sz="1200" b="0" i="0" u="none" strike="noStrike" cap="none" dirty="0">
              <a:solidFill>
                <a:srgbClr val="FFFFFF"/>
              </a:solidFill>
              <a:latin typeface="Arial"/>
              <a:ea typeface="Arial"/>
              <a:cs typeface="Arial"/>
              <a:sym typeface="Arial"/>
            </a:endParaRPr>
          </a:p>
        </p:txBody>
      </p:sp>
      <p:pic>
        <p:nvPicPr>
          <p:cNvPr id="381" name="Google Shape;381;g2f21fecc330_2_63"/>
          <p:cNvPicPr preferRelativeResize="0"/>
          <p:nvPr/>
        </p:nvPicPr>
        <p:blipFill rotWithShape="1">
          <a:blip r:embed="rId3">
            <a:alphaModFix/>
          </a:blip>
          <a:srcRect/>
          <a:stretch/>
        </p:blipFill>
        <p:spPr>
          <a:xfrm>
            <a:off x="6774925" y="978325"/>
            <a:ext cx="2907500" cy="522600"/>
          </a:xfrm>
          <a:prstGeom prst="rect">
            <a:avLst/>
          </a:prstGeom>
          <a:noFill/>
          <a:ln>
            <a:noFill/>
          </a:ln>
        </p:spPr>
      </p:pic>
      <p:pic>
        <p:nvPicPr>
          <p:cNvPr id="382" name="Google Shape;382;g2f21fecc330_2_63" descr="A green cucumber on a black background&#10;&#10;Description automatically generated"/>
          <p:cNvPicPr preferRelativeResize="0"/>
          <p:nvPr/>
        </p:nvPicPr>
        <p:blipFill rotWithShape="1">
          <a:blip r:embed="rId4">
            <a:alphaModFix/>
          </a:blip>
          <a:srcRect l="62489" t="38620"/>
          <a:stretch/>
        </p:blipFill>
        <p:spPr>
          <a:xfrm>
            <a:off x="9775275" y="4633525"/>
            <a:ext cx="2416723" cy="2224476"/>
          </a:xfrm>
          <a:prstGeom prst="rect">
            <a:avLst/>
          </a:prstGeom>
          <a:noFill/>
          <a:ln>
            <a:noFill/>
          </a:ln>
        </p:spPr>
      </p:pic>
      <p:pic>
        <p:nvPicPr>
          <p:cNvPr id="2" name="Google Shape;215;p16">
            <a:extLst>
              <a:ext uri="{FF2B5EF4-FFF2-40B4-BE49-F238E27FC236}">
                <a16:creationId xmlns:a16="http://schemas.microsoft.com/office/drawing/2014/main" id="{6915D81E-358D-2C46-F810-DCFEC89D81AB}"/>
              </a:ext>
            </a:extLst>
          </p:cNvPr>
          <p:cNvPicPr preferRelativeResize="0"/>
          <p:nvPr/>
        </p:nvPicPr>
        <p:blipFill>
          <a:blip r:embed="rId5">
            <a:alphaModFix/>
          </a:blip>
          <a:srcRect l="13000" t="404" r="27665" b="-1"/>
          <a:stretch/>
        </p:blipFill>
        <p:spPr>
          <a:xfrm>
            <a:off x="-32376" y="0"/>
            <a:ext cx="6128376"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6" scaled="0"/>
        </a:gradFill>
        <a:effectLst/>
      </p:bgPr>
    </p:bg>
    <p:spTree>
      <p:nvGrpSpPr>
        <p:cNvPr id="1" name="Shape 258"/>
        <p:cNvGrpSpPr/>
        <p:nvPr/>
      </p:nvGrpSpPr>
      <p:grpSpPr>
        <a:xfrm>
          <a:off x="0" y="0"/>
          <a:ext cx="0" cy="0"/>
          <a:chOff x="0" y="0"/>
          <a:chExt cx="0" cy="0"/>
        </a:xfrm>
      </p:grpSpPr>
      <p:sp>
        <p:nvSpPr>
          <p:cNvPr id="259" name="Google Shape;259;g2f213c1349c_0_12"/>
          <p:cNvSpPr txBox="1"/>
          <p:nvPr/>
        </p:nvSpPr>
        <p:spPr>
          <a:xfrm>
            <a:off x="0" y="-223825"/>
            <a:ext cx="12192000" cy="6858000"/>
          </a:xfrm>
          <a:prstGeom prst="rect">
            <a:avLst/>
          </a:prstGeom>
          <a:noFill/>
          <a:ln>
            <a:noFill/>
          </a:ln>
        </p:spPr>
        <p:txBody>
          <a:bodyPr spcFirstLastPara="1" wrap="square" lIns="360000" tIns="2160000" rIns="360000" bIns="360000" anchor="t" anchorCtr="0">
            <a:noAutofit/>
          </a:bodyPr>
          <a:lstStyle/>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Here’s how to respond to common reactions to Rez’s story.</a:t>
            </a: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chemeClr val="lt1"/>
                </a:solidFill>
                <a:latin typeface="Arial"/>
                <a:ea typeface="Arial"/>
                <a:cs typeface="Arial"/>
                <a:sym typeface="Arial"/>
              </a:rPr>
              <a:t>“Rez is in the wrong because he sent his </a:t>
            </a:r>
            <a:br>
              <a:rPr lang="en-GB" sz="2500" b="1" i="0" u="none" strike="noStrike" cap="none" dirty="0">
                <a:solidFill>
                  <a:schemeClr val="lt1"/>
                </a:solidFill>
                <a:latin typeface="Arial"/>
                <a:ea typeface="Arial"/>
                <a:cs typeface="Arial"/>
                <a:sym typeface="Arial"/>
              </a:rPr>
            </a:br>
            <a:r>
              <a:rPr lang="en-GB" sz="2500" b="1" i="0" u="none" strike="noStrike" cap="none" dirty="0">
                <a:solidFill>
                  <a:schemeClr val="lt1"/>
                </a:solidFill>
                <a:latin typeface="Arial"/>
                <a:ea typeface="Arial"/>
                <a:cs typeface="Arial"/>
                <a:sym typeface="Arial"/>
              </a:rPr>
              <a:t>photos without permission.”</a:t>
            </a:r>
            <a:endParaRPr sz="2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Explain that, yes, he made a mistake. He didn’t have consent to share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his nudes, and that is wrong. But sharing the image on is wrong, too.</a:t>
            </a: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chemeClr val="lt1"/>
                </a:solidFill>
                <a:latin typeface="Arial"/>
                <a:ea typeface="Arial"/>
                <a:cs typeface="Arial"/>
                <a:sym typeface="Arial"/>
              </a:rPr>
              <a:t>“What happened next?”</a:t>
            </a:r>
            <a:endParaRPr sz="2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Frame this as a class discussion – what do they think the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consequences will be?</a:t>
            </a: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5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chemeClr val="lt1"/>
                </a:solidFill>
                <a:latin typeface="Arial"/>
                <a:ea typeface="Arial"/>
                <a:cs typeface="Arial"/>
                <a:sym typeface="Arial"/>
              </a:rPr>
              <a:t>“Everyone sends nudes, what’s the problem?”</a:t>
            </a:r>
            <a:endParaRPr sz="2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Remind students of the law, and the Government guidelines –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and potentially open a discussion about whether it’s right to share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nude photos at any age.</a:t>
            </a:r>
            <a:endParaRPr sz="2000" b="0" i="0" u="none" strike="noStrike" cap="none" dirty="0">
              <a:solidFill>
                <a:schemeClr val="lt1"/>
              </a:solidFill>
              <a:latin typeface="Arial"/>
              <a:ea typeface="Arial"/>
              <a:cs typeface="Arial"/>
              <a:sym typeface="Arial"/>
            </a:endParaRPr>
          </a:p>
        </p:txBody>
      </p:sp>
      <p:pic>
        <p:nvPicPr>
          <p:cNvPr id="260" name="Google Shape;260;g2f213c1349c_0_12"/>
          <p:cNvPicPr preferRelativeResize="0"/>
          <p:nvPr/>
        </p:nvPicPr>
        <p:blipFill rotWithShape="1">
          <a:blip r:embed="rId3">
            <a:alphaModFix/>
          </a:blip>
          <a:srcRect/>
          <a:stretch/>
        </p:blipFill>
        <p:spPr>
          <a:xfrm>
            <a:off x="1530805" y="944626"/>
            <a:ext cx="9130384" cy="737500"/>
          </a:xfrm>
          <a:prstGeom prst="rect">
            <a:avLst/>
          </a:prstGeom>
          <a:noFill/>
          <a:ln>
            <a:noFill/>
          </a:ln>
        </p:spPr>
      </p:pic>
      <p:pic>
        <p:nvPicPr>
          <p:cNvPr id="262" name="Google Shape;262;g2f213c1349c_0_12"/>
          <p:cNvPicPr preferRelativeResize="0"/>
          <p:nvPr/>
        </p:nvPicPr>
        <p:blipFill rotWithShape="1">
          <a:blip r:embed="rId4">
            <a:alphaModFix/>
          </a:blip>
          <a:srcRect/>
          <a:stretch/>
        </p:blipFill>
        <p:spPr>
          <a:xfrm>
            <a:off x="4044425" y="304800"/>
            <a:ext cx="4103149" cy="737509"/>
          </a:xfrm>
          <a:prstGeom prst="rect">
            <a:avLst/>
          </a:prstGeom>
          <a:noFill/>
          <a:ln>
            <a:noFill/>
          </a:ln>
        </p:spPr>
      </p:pic>
      <p:pic>
        <p:nvPicPr>
          <p:cNvPr id="2" name="Google Shape;391;p29" descr="A green cucumber on a black background&#10;&#10;Description automatically generated">
            <a:extLst>
              <a:ext uri="{FF2B5EF4-FFF2-40B4-BE49-F238E27FC236}">
                <a16:creationId xmlns:a16="http://schemas.microsoft.com/office/drawing/2014/main" id="{4E96B1F0-6C00-E71E-CF3C-95ABBA0F8BBE}"/>
              </a:ext>
            </a:extLst>
          </p:cNvPr>
          <p:cNvPicPr preferRelativeResize="0"/>
          <p:nvPr/>
        </p:nvPicPr>
        <p:blipFill rotWithShape="1">
          <a:blip r:embed="rId5">
            <a:alphaModFix/>
          </a:blip>
          <a:srcRect l="62489" t="38620"/>
          <a:stretch/>
        </p:blipFill>
        <p:spPr>
          <a:xfrm>
            <a:off x="9775275" y="4633525"/>
            <a:ext cx="2416723" cy="2224476"/>
          </a:xfrm>
          <a:prstGeom prst="rect">
            <a:avLst/>
          </a:prstGeom>
          <a:noFill/>
          <a:ln>
            <a:noFill/>
          </a:ln>
        </p:spPr>
      </p:pic>
      <p:sp>
        <p:nvSpPr>
          <p:cNvPr id="4" name="Google Shape;295;p22">
            <a:extLst>
              <a:ext uri="{FF2B5EF4-FFF2-40B4-BE49-F238E27FC236}">
                <a16:creationId xmlns:a16="http://schemas.microsoft.com/office/drawing/2014/main" id="{39CE53A6-944A-5E79-9B82-E8E049D017E6}"/>
              </a:ext>
            </a:extLst>
          </p:cNvPr>
          <p:cNvSpPr txBox="1"/>
          <p:nvPr/>
        </p:nvSpPr>
        <p:spPr>
          <a:xfrm>
            <a:off x="226080" y="263775"/>
            <a:ext cx="3012420" cy="457149"/>
          </a:xfrm>
          <a:prstGeom prst="rect">
            <a:avLst/>
          </a:prstGeom>
          <a:solidFill>
            <a:srgbClr val="FF0000"/>
          </a:solidFill>
          <a:ln>
            <a:noFill/>
          </a:ln>
        </p:spPr>
        <p:txBody>
          <a:bodyPr spcFirstLastPara="1" wrap="none" lIns="90000" tIns="90000" rIns="90000" bIns="90000" anchor="t" anchorCtr="0">
            <a:noAutofit/>
          </a:bodyPr>
          <a:lstStyle/>
          <a:p>
            <a:pPr algn="ctr"/>
            <a:r>
              <a:rPr lang="en-GB" sz="2000" b="1" dirty="0">
                <a:solidFill>
                  <a:srgbClr val="FFFFFF"/>
                </a:solidFill>
                <a:effectLst/>
                <a:latin typeface="Helvetica" pitchFamily="2" charset="0"/>
              </a:rPr>
              <a:t>Session preparation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0" scaled="0"/>
        </a:gradFill>
        <a:effectLst/>
      </p:bgPr>
    </p:bg>
    <p:spTree>
      <p:nvGrpSpPr>
        <p:cNvPr id="1" name="Shape 387"/>
        <p:cNvGrpSpPr/>
        <p:nvPr/>
      </p:nvGrpSpPr>
      <p:grpSpPr>
        <a:xfrm>
          <a:off x="0" y="0"/>
          <a:ext cx="0" cy="0"/>
          <a:chOff x="0" y="0"/>
          <a:chExt cx="0" cy="0"/>
        </a:xfrm>
      </p:grpSpPr>
      <p:sp>
        <p:nvSpPr>
          <p:cNvPr id="388" name="Google Shape;388;p29"/>
          <p:cNvSpPr txBox="1"/>
          <p:nvPr/>
        </p:nvSpPr>
        <p:spPr>
          <a:xfrm>
            <a:off x="1589325" y="535350"/>
            <a:ext cx="9013500" cy="6322800"/>
          </a:xfrm>
          <a:prstGeom prst="rect">
            <a:avLst/>
          </a:prstGeom>
          <a:noFill/>
          <a:ln>
            <a:noFill/>
          </a:ln>
        </p:spPr>
        <p:txBody>
          <a:bodyPr spcFirstLastPara="1" wrap="square" lIns="0" tIns="2160000" rIns="0" bIns="0" anchor="t" anchorCtr="0">
            <a:noAutofit/>
          </a:bodyPr>
          <a:lstStyle/>
          <a:p>
            <a:pPr marR="0" lvl="0" indent="0" algn="ctr" rtl="0">
              <a:lnSpc>
                <a:spcPct val="100000"/>
              </a:lnSpc>
              <a:spcBef>
                <a:spcPts val="0"/>
              </a:spcBef>
              <a:spcAft>
                <a:spcPts val="0"/>
              </a:spcAft>
              <a:buNone/>
            </a:pPr>
            <a:r>
              <a:rPr lang="en-GB" sz="3000" dirty="0">
                <a:solidFill>
                  <a:schemeClr val="lt1"/>
                </a:solidFill>
              </a:rPr>
              <a:t>Imagine Rez comes to you to report that </a:t>
            </a:r>
            <a:br>
              <a:rPr lang="en-GB" sz="3000" dirty="0">
                <a:solidFill>
                  <a:schemeClr val="lt1"/>
                </a:solidFill>
              </a:rPr>
            </a:br>
            <a:r>
              <a:rPr lang="en-GB" sz="3000" dirty="0">
                <a:solidFill>
                  <a:schemeClr val="lt1"/>
                </a:solidFill>
              </a:rPr>
              <a:t>this has happened.</a:t>
            </a:r>
            <a:endParaRPr sz="3000" dirty="0">
              <a:solidFill>
                <a:schemeClr val="lt1"/>
              </a:solidFill>
            </a:endParaRPr>
          </a:p>
          <a:p>
            <a:pPr marR="0" lvl="0" indent="0" algn="ctr" rtl="0">
              <a:lnSpc>
                <a:spcPct val="100000"/>
              </a:lnSpc>
              <a:spcBef>
                <a:spcPts val="0"/>
              </a:spcBef>
              <a:spcAft>
                <a:spcPts val="0"/>
              </a:spcAft>
              <a:buNone/>
            </a:pPr>
            <a:endParaRPr sz="3000" dirty="0">
              <a:solidFill>
                <a:schemeClr val="lt1"/>
              </a:solidFill>
            </a:endParaRPr>
          </a:p>
          <a:p>
            <a:pPr marR="0" lvl="0" indent="0" algn="ctr" rtl="0">
              <a:lnSpc>
                <a:spcPct val="100000"/>
              </a:lnSpc>
              <a:spcBef>
                <a:spcPts val="0"/>
              </a:spcBef>
              <a:spcAft>
                <a:spcPts val="0"/>
              </a:spcAft>
              <a:buNone/>
            </a:pPr>
            <a:r>
              <a:rPr lang="en-GB" sz="3000" dirty="0">
                <a:solidFill>
                  <a:schemeClr val="lt1"/>
                </a:solidFill>
              </a:rPr>
              <a:t>What do you do next?</a:t>
            </a:r>
            <a:r>
              <a:rPr lang="en-GB" sz="3200" b="0" i="0" u="none" strike="noStrike" cap="none" dirty="0">
                <a:solidFill>
                  <a:schemeClr val="lt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389" name="Google Shape;389;p29"/>
          <p:cNvPicPr preferRelativeResize="0"/>
          <p:nvPr/>
        </p:nvPicPr>
        <p:blipFill rotWithShape="1">
          <a:blip r:embed="rId3">
            <a:alphaModFix/>
          </a:blip>
          <a:srcRect/>
          <a:stretch/>
        </p:blipFill>
        <p:spPr>
          <a:xfrm>
            <a:off x="4044425" y="304800"/>
            <a:ext cx="4103149" cy="737509"/>
          </a:xfrm>
          <a:prstGeom prst="rect">
            <a:avLst/>
          </a:prstGeom>
          <a:noFill/>
          <a:ln>
            <a:noFill/>
          </a:ln>
        </p:spPr>
      </p:pic>
      <p:pic>
        <p:nvPicPr>
          <p:cNvPr id="390" name="Google Shape;390;p29"/>
          <p:cNvPicPr preferRelativeResize="0"/>
          <p:nvPr/>
        </p:nvPicPr>
        <p:blipFill rotWithShape="1">
          <a:blip r:embed="rId4">
            <a:alphaModFix/>
          </a:blip>
          <a:srcRect/>
          <a:stretch/>
        </p:blipFill>
        <p:spPr>
          <a:xfrm>
            <a:off x="4241841" y="944616"/>
            <a:ext cx="3708318" cy="737509"/>
          </a:xfrm>
          <a:prstGeom prst="rect">
            <a:avLst/>
          </a:prstGeom>
          <a:noFill/>
          <a:ln>
            <a:noFill/>
          </a:ln>
        </p:spPr>
      </p:pic>
      <p:pic>
        <p:nvPicPr>
          <p:cNvPr id="391" name="Google Shape;391;p29" descr="A green cucumber on a black background&#10;&#10;Description automatically generated"/>
          <p:cNvPicPr preferRelativeResize="0"/>
          <p:nvPr/>
        </p:nvPicPr>
        <p:blipFill rotWithShape="1">
          <a:blip r:embed="rId5">
            <a:alphaModFix/>
          </a:blip>
          <a:srcRect l="62489" t="38620"/>
          <a:stretch/>
        </p:blipFill>
        <p:spPr>
          <a:xfrm>
            <a:off x="9775275" y="4633525"/>
            <a:ext cx="2416723" cy="22244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02953"/>
            </a:gs>
            <a:gs pos="40000">
              <a:srgbClr val="502953"/>
            </a:gs>
            <a:gs pos="100000">
              <a:srgbClr val="000000"/>
            </a:gs>
          </a:gsLst>
          <a:lin ang="2700000" scaled="0"/>
        </a:gradFill>
        <a:effectLst/>
      </p:bgPr>
    </p:bg>
    <p:spTree>
      <p:nvGrpSpPr>
        <p:cNvPr id="1" name="Shape 396"/>
        <p:cNvGrpSpPr/>
        <p:nvPr/>
      </p:nvGrpSpPr>
      <p:grpSpPr>
        <a:xfrm>
          <a:off x="0" y="0"/>
          <a:ext cx="0" cy="0"/>
          <a:chOff x="0" y="0"/>
          <a:chExt cx="0" cy="0"/>
        </a:xfrm>
      </p:grpSpPr>
      <p:pic>
        <p:nvPicPr>
          <p:cNvPr id="397" name="Google Shape;397;p30" descr="A green cucumber on a black background&#10;&#10;Description automatically generated"/>
          <p:cNvPicPr preferRelativeResize="0"/>
          <p:nvPr/>
        </p:nvPicPr>
        <p:blipFill rotWithShape="1">
          <a:blip r:embed="rId3">
            <a:alphaModFix/>
          </a:blip>
          <a:srcRect l="62489" t="38619"/>
          <a:stretch/>
        </p:blipFill>
        <p:spPr>
          <a:xfrm>
            <a:off x="9775275" y="4633525"/>
            <a:ext cx="2416723" cy="2224476"/>
          </a:xfrm>
          <a:prstGeom prst="rect">
            <a:avLst/>
          </a:prstGeom>
          <a:noFill/>
          <a:ln>
            <a:noFill/>
          </a:ln>
        </p:spPr>
      </p:pic>
      <p:pic>
        <p:nvPicPr>
          <p:cNvPr id="398" name="Google Shape;398;p30"/>
          <p:cNvPicPr preferRelativeResize="0"/>
          <p:nvPr/>
        </p:nvPicPr>
        <p:blipFill rotWithShape="1">
          <a:blip r:embed="rId4">
            <a:alphaModFix/>
          </a:blip>
          <a:srcRect/>
          <a:stretch/>
        </p:blipFill>
        <p:spPr>
          <a:xfrm>
            <a:off x="4044425" y="304800"/>
            <a:ext cx="4103149" cy="737509"/>
          </a:xfrm>
          <a:prstGeom prst="rect">
            <a:avLst/>
          </a:prstGeom>
          <a:noFill/>
          <a:ln>
            <a:noFill/>
          </a:ln>
        </p:spPr>
      </p:pic>
      <p:pic>
        <p:nvPicPr>
          <p:cNvPr id="399" name="Google Shape;399;p30"/>
          <p:cNvPicPr preferRelativeResize="0"/>
          <p:nvPr/>
        </p:nvPicPr>
        <p:blipFill>
          <a:blip r:embed="rId5">
            <a:alphaModFix/>
          </a:blip>
          <a:stretch>
            <a:fillRect/>
          </a:stretch>
        </p:blipFill>
        <p:spPr>
          <a:xfrm>
            <a:off x="1587805" y="944622"/>
            <a:ext cx="9016393" cy="737500"/>
          </a:xfrm>
          <a:prstGeom prst="rect">
            <a:avLst/>
          </a:prstGeom>
          <a:noFill/>
          <a:ln>
            <a:noFill/>
          </a:ln>
        </p:spPr>
      </p:pic>
      <p:sp>
        <p:nvSpPr>
          <p:cNvPr id="400" name="Google Shape;400;p30"/>
          <p:cNvSpPr txBox="1"/>
          <p:nvPr/>
        </p:nvSpPr>
        <p:spPr>
          <a:xfrm>
            <a:off x="609175" y="586150"/>
            <a:ext cx="5505900" cy="5001850"/>
          </a:xfrm>
          <a:prstGeom prst="rect">
            <a:avLst/>
          </a:prstGeom>
          <a:noFill/>
          <a:ln>
            <a:noFill/>
          </a:ln>
        </p:spPr>
        <p:txBody>
          <a:bodyPr spcFirstLastPara="1" wrap="square" lIns="360000" tIns="1440000" rIns="360000" bIns="360000" anchor="t" anchorCtr="0">
            <a:noAutofit/>
          </a:bodyPr>
          <a:lstStyle/>
          <a:p>
            <a:pPr marL="0" marR="0" lvl="0" indent="0" algn="l" rtl="0">
              <a:lnSpc>
                <a:spcPct val="100000"/>
              </a:lnSpc>
              <a:spcBef>
                <a:spcPts val="0"/>
              </a:spcBef>
              <a:spcAft>
                <a:spcPts val="0"/>
              </a:spcAft>
              <a:buNone/>
            </a:pPr>
            <a:r>
              <a:rPr lang="en-GB" sz="1500" b="1" dirty="0">
                <a:solidFill>
                  <a:schemeClr val="lt1"/>
                </a:solidFill>
              </a:rPr>
              <a:t>If Rez confided in you, you should:</a:t>
            </a:r>
            <a:endParaRPr sz="1500" b="1"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Make sure he feels safe – choose a room or </a:t>
            </a:r>
            <a:br>
              <a:rPr lang="en-GB" sz="1500" dirty="0">
                <a:solidFill>
                  <a:schemeClr val="lt1"/>
                </a:solidFill>
              </a:rPr>
            </a:br>
            <a:r>
              <a:rPr lang="en-GB" sz="1500" dirty="0">
                <a:solidFill>
                  <a:schemeClr val="lt1"/>
                </a:solidFill>
              </a:rPr>
              <a:t>space he feels comfortable in. Ask if he’d like someone else present </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Without blaming him, ask him to explain the </a:t>
            </a:r>
            <a:br>
              <a:rPr lang="en-GB" sz="1500" dirty="0">
                <a:solidFill>
                  <a:schemeClr val="lt1"/>
                </a:solidFill>
              </a:rPr>
            </a:br>
            <a:r>
              <a:rPr lang="en-GB" sz="1500" dirty="0">
                <a:solidFill>
                  <a:schemeClr val="lt1"/>
                </a:solidFill>
              </a:rPr>
              <a:t>situation. But explicitly ask him not to show </a:t>
            </a:r>
            <a:br>
              <a:rPr lang="en-GB" sz="1500" dirty="0">
                <a:solidFill>
                  <a:schemeClr val="lt1"/>
                </a:solidFill>
              </a:rPr>
            </a:br>
            <a:r>
              <a:rPr lang="en-GB" sz="1500" dirty="0">
                <a:solidFill>
                  <a:schemeClr val="lt1"/>
                </a:solidFill>
              </a:rPr>
              <a:t>you any images or videos</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Ask who he thinks forwarded the images </a:t>
            </a:r>
            <a:br>
              <a:rPr lang="en-GB" sz="1500" dirty="0">
                <a:solidFill>
                  <a:schemeClr val="lt1"/>
                </a:solidFill>
              </a:rPr>
            </a:br>
            <a:r>
              <a:rPr lang="en-GB" sz="1500" dirty="0">
                <a:solidFill>
                  <a:schemeClr val="lt1"/>
                </a:solidFill>
              </a:rPr>
              <a:t>and ask for details</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Ask who else may have seen the images</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Recommend that Rez uses Report Remove</a:t>
            </a:r>
            <a:endParaRPr sz="1500" dirty="0">
              <a:solidFill>
                <a:schemeClr val="lt1"/>
              </a:solidFill>
            </a:endParaRPr>
          </a:p>
        </p:txBody>
      </p:sp>
      <p:sp>
        <p:nvSpPr>
          <p:cNvPr id="401" name="Google Shape;401;p30"/>
          <p:cNvSpPr txBox="1"/>
          <p:nvPr/>
        </p:nvSpPr>
        <p:spPr>
          <a:xfrm>
            <a:off x="6465175" y="586150"/>
            <a:ext cx="4832400" cy="5001850"/>
          </a:xfrm>
          <a:prstGeom prst="rect">
            <a:avLst/>
          </a:prstGeom>
          <a:noFill/>
          <a:ln>
            <a:noFill/>
          </a:ln>
        </p:spPr>
        <p:txBody>
          <a:bodyPr spcFirstLastPara="1" wrap="square" lIns="91425" tIns="1440000" rIns="91425" bIns="46800" anchor="t" anchorCtr="0">
            <a:noAutofit/>
          </a:bodyPr>
          <a:lstStyle/>
          <a:p>
            <a:pPr marL="0" marR="0" lvl="0" indent="0" algn="l" rtl="0">
              <a:lnSpc>
                <a:spcPct val="100000"/>
              </a:lnSpc>
              <a:spcBef>
                <a:spcPts val="0"/>
              </a:spcBef>
              <a:spcAft>
                <a:spcPts val="0"/>
              </a:spcAft>
              <a:buNone/>
            </a:pPr>
            <a:r>
              <a:rPr lang="en-GB" sz="1500" b="1" dirty="0">
                <a:solidFill>
                  <a:schemeClr val="lt1"/>
                </a:solidFill>
              </a:rPr>
              <a:t>Going further, you should:</a:t>
            </a:r>
            <a:endParaRPr sz="1500" b="1"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Talk to his parents, and the DSL</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Speak to the girl’s parents, or school</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Speak to others that may have seen (or have) </a:t>
            </a:r>
            <a:br>
              <a:rPr lang="en-GB" sz="1500" dirty="0">
                <a:solidFill>
                  <a:schemeClr val="lt1"/>
                </a:solidFill>
              </a:rPr>
            </a:br>
            <a:r>
              <a:rPr lang="en-GB" sz="1500" dirty="0">
                <a:solidFill>
                  <a:schemeClr val="lt1"/>
                </a:solidFill>
              </a:rPr>
              <a:t>the image</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If Rez’s parents feel it necessary, discuss </a:t>
            </a:r>
            <a:br>
              <a:rPr lang="en-GB" sz="1500" dirty="0">
                <a:solidFill>
                  <a:schemeClr val="lt1"/>
                </a:solidFill>
              </a:rPr>
            </a:br>
            <a:r>
              <a:rPr lang="en-GB" sz="1500" dirty="0">
                <a:solidFill>
                  <a:schemeClr val="lt1"/>
                </a:solidFill>
              </a:rPr>
              <a:t>with the police</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At a later date, discuss the issues </a:t>
            </a:r>
            <a:br>
              <a:rPr lang="en-GB" sz="1500" dirty="0">
                <a:solidFill>
                  <a:schemeClr val="lt1"/>
                </a:solidFill>
              </a:rPr>
            </a:br>
            <a:r>
              <a:rPr lang="en-GB" sz="1500" dirty="0">
                <a:solidFill>
                  <a:schemeClr val="lt1"/>
                </a:solidFill>
              </a:rPr>
              <a:t>around image sending with Rez</a:t>
            </a:r>
            <a:endParaRPr sz="1500" dirty="0">
              <a:solidFill>
                <a:schemeClr val="lt1"/>
              </a:solidFill>
            </a:endParaRPr>
          </a:p>
        </p:txBody>
      </p:sp>
      <p:sp>
        <p:nvSpPr>
          <p:cNvPr id="402" name="Google Shape;402;p30"/>
          <p:cNvSpPr txBox="1"/>
          <p:nvPr/>
        </p:nvSpPr>
        <p:spPr>
          <a:xfrm>
            <a:off x="2141875" y="5865750"/>
            <a:ext cx="7808400" cy="9429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2000"/>
              <a:buFont typeface="Arial"/>
              <a:buNone/>
            </a:pPr>
            <a:r>
              <a:rPr lang="en-GB" sz="1500" b="1" dirty="0">
                <a:solidFill>
                  <a:schemeClr val="lt1"/>
                </a:solidFill>
              </a:rPr>
              <a:t>Above all, reassure Rez that you’ll do your best to help him take the images or video down. But that you’ll need to let others know to make this happen.</a:t>
            </a:r>
            <a:endParaRPr sz="1500" b="1" dirty="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7"/>
        <p:cNvGrpSpPr/>
        <p:nvPr/>
      </p:nvGrpSpPr>
      <p:grpSpPr>
        <a:xfrm>
          <a:off x="0" y="0"/>
          <a:ext cx="0" cy="0"/>
          <a:chOff x="0" y="0"/>
          <a:chExt cx="0" cy="0"/>
        </a:xfrm>
      </p:grpSpPr>
      <p:pic>
        <p:nvPicPr>
          <p:cNvPr id="408" name="Google Shape;408;p33"/>
          <p:cNvPicPr preferRelativeResize="0"/>
          <p:nvPr/>
        </p:nvPicPr>
        <p:blipFill rotWithShape="1">
          <a:blip r:embed="rId4">
            <a:alphaModFix/>
          </a:blip>
          <a:srcRect/>
          <a:stretch/>
        </p:blipFill>
        <p:spPr>
          <a:xfrm>
            <a:off x="6480000" y="1326890"/>
            <a:ext cx="4524375" cy="2790825"/>
          </a:xfrm>
          <a:prstGeom prst="rect">
            <a:avLst/>
          </a:prstGeom>
          <a:noFill/>
          <a:ln>
            <a:noFill/>
          </a:ln>
        </p:spPr>
      </p:pic>
      <p:pic>
        <p:nvPicPr>
          <p:cNvPr id="409" name="Google Shape;409;p33" descr="A close-up of a red apple&#10;&#10;Description automatically generated"/>
          <p:cNvPicPr preferRelativeResize="0"/>
          <p:nvPr/>
        </p:nvPicPr>
        <p:blipFill rotWithShape="1">
          <a:blip r:embed="rId5">
            <a:alphaModFix/>
          </a:blip>
          <a:srcRect l="52938" t="62868"/>
          <a:stretch/>
        </p:blipFill>
        <p:spPr>
          <a:xfrm>
            <a:off x="8534400" y="5234609"/>
            <a:ext cx="3657600" cy="1623391"/>
          </a:xfrm>
          <a:prstGeom prst="rect">
            <a:avLst/>
          </a:prstGeom>
          <a:noFill/>
          <a:ln>
            <a:noFill/>
          </a:ln>
        </p:spPr>
      </p:pic>
      <p:pic>
        <p:nvPicPr>
          <p:cNvPr id="410" name="Google Shape;410;p33">
            <a:hlinkClick r:id="rId6"/>
          </p:cNvPr>
          <p:cNvPicPr preferRelativeResize="0"/>
          <p:nvPr/>
        </p:nvPicPr>
        <p:blipFill rotWithShape="1">
          <a:blip r:embed="rId7">
            <a:alphaModFix/>
          </a:blip>
          <a:srcRect/>
          <a:stretch/>
        </p:blipFill>
        <p:spPr>
          <a:xfrm rot="625085">
            <a:off x="8878086" y="3799614"/>
            <a:ext cx="3017927" cy="2268847"/>
          </a:xfrm>
          <a:prstGeom prst="rect">
            <a:avLst/>
          </a:prstGeom>
          <a:noFill/>
          <a:ln>
            <a:noFill/>
          </a:ln>
        </p:spPr>
      </p:pic>
      <p:pic>
        <p:nvPicPr>
          <p:cNvPr id="2" name="Google Shape;280;p21">
            <a:extLst>
              <a:ext uri="{FF2B5EF4-FFF2-40B4-BE49-F238E27FC236}">
                <a16:creationId xmlns:a16="http://schemas.microsoft.com/office/drawing/2014/main" id="{563C821E-514C-17F3-2F7E-9E8F6B4E2A36}"/>
              </a:ext>
            </a:extLst>
          </p:cNvPr>
          <p:cNvPicPr preferRelativeResize="0"/>
          <p:nvPr/>
        </p:nvPicPr>
        <p:blipFill>
          <a:blip r:embed="rId8">
            <a:alphaModFix/>
          </a:blip>
          <a:srcRect l="42349" r="7707"/>
          <a:stretch/>
        </p:blipFill>
        <p:spPr>
          <a:xfrm>
            <a:off x="-10" y="0"/>
            <a:ext cx="609601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6"/>
        <p:cNvGrpSpPr/>
        <p:nvPr/>
      </p:nvGrpSpPr>
      <p:grpSpPr>
        <a:xfrm>
          <a:off x="0" y="0"/>
          <a:ext cx="0" cy="0"/>
          <a:chOff x="0" y="0"/>
          <a:chExt cx="0" cy="0"/>
        </a:xfrm>
      </p:grpSpPr>
      <p:pic>
        <p:nvPicPr>
          <p:cNvPr id="417" name="Google Shape;417;g2f21fecc330_2_89" descr="A close-up of a red apple&#10;&#10;Description automatically generated"/>
          <p:cNvPicPr preferRelativeResize="0"/>
          <p:nvPr/>
        </p:nvPicPr>
        <p:blipFill rotWithShape="1">
          <a:blip r:embed="rId4">
            <a:alphaModFix/>
          </a:blip>
          <a:srcRect l="52938" t="62868"/>
          <a:stretch/>
        </p:blipFill>
        <p:spPr>
          <a:xfrm>
            <a:off x="8534400" y="5234609"/>
            <a:ext cx="3657600" cy="1623391"/>
          </a:xfrm>
          <a:prstGeom prst="rect">
            <a:avLst/>
          </a:prstGeom>
          <a:noFill/>
          <a:ln>
            <a:noFill/>
          </a:ln>
        </p:spPr>
      </p:pic>
      <p:sp>
        <p:nvSpPr>
          <p:cNvPr id="418" name="Google Shape;418;g2f21fecc330_2_89"/>
          <p:cNvSpPr txBox="1"/>
          <p:nvPr/>
        </p:nvSpPr>
        <p:spPr>
          <a:xfrm>
            <a:off x="6349825" y="-190175"/>
            <a:ext cx="58422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When Roxy was in year 8, she got a message from a boy in the </a:t>
            </a:r>
            <a:br>
              <a:rPr lang="en-GB" sz="1200" b="0" i="0" u="none" strike="noStrike" cap="none" dirty="0">
                <a:solidFill>
                  <a:srgbClr val="0432FF"/>
                </a:solidFill>
                <a:latin typeface="Arial"/>
                <a:ea typeface="Arial"/>
                <a:cs typeface="Arial"/>
                <a:sym typeface="Arial"/>
              </a:rPr>
            </a:br>
            <a:r>
              <a:rPr lang="en-GB" sz="1200" b="0" i="0" u="none" strike="noStrike" cap="none" dirty="0">
                <a:solidFill>
                  <a:srgbClr val="0432FF"/>
                </a:solidFill>
                <a:latin typeface="Arial"/>
                <a:ea typeface="Arial"/>
                <a:cs typeface="Arial"/>
                <a:sym typeface="Arial"/>
              </a:rPr>
              <a:t>sixth form. She felt flattered to get attention from him, so when </a:t>
            </a:r>
            <a:br>
              <a:rPr lang="en-GB" sz="1200" b="0" i="0" u="none" strike="noStrike" cap="none" dirty="0">
                <a:solidFill>
                  <a:srgbClr val="0432FF"/>
                </a:solidFill>
                <a:latin typeface="Arial"/>
                <a:ea typeface="Arial"/>
                <a:cs typeface="Arial"/>
                <a:sym typeface="Arial"/>
              </a:rPr>
            </a:br>
            <a:r>
              <a:rPr lang="en-GB" sz="1200" b="0" i="0" u="none" strike="noStrike" cap="none" dirty="0">
                <a:solidFill>
                  <a:srgbClr val="0432FF"/>
                </a:solidFill>
                <a:latin typeface="Arial"/>
                <a:ea typeface="Arial"/>
                <a:cs typeface="Arial"/>
                <a:sym typeface="Arial"/>
              </a:rPr>
              <a:t>he asked for her socials, she said yes.</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He used to message her every day, asking for pictures from her. Eventually, he asked her for nude photos – and she thought he’d </a:t>
            </a:r>
            <a:br>
              <a:rPr lang="en-GB" sz="1200" b="0" i="0" u="none" strike="noStrike" cap="none" dirty="0">
                <a:solidFill>
                  <a:srgbClr val="0432FF"/>
                </a:solidFill>
                <a:latin typeface="Arial"/>
                <a:ea typeface="Arial"/>
                <a:cs typeface="Arial"/>
                <a:sym typeface="Arial"/>
              </a:rPr>
            </a:br>
            <a:r>
              <a:rPr lang="en-GB" sz="1200" b="0" i="0" u="none" strike="noStrike" cap="none" dirty="0">
                <a:solidFill>
                  <a:srgbClr val="0432FF"/>
                </a:solidFill>
                <a:latin typeface="Arial"/>
                <a:ea typeface="Arial"/>
                <a:cs typeface="Arial"/>
                <a:sym typeface="Arial"/>
              </a:rPr>
              <a:t>lose interest if she didn’t send them. </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No matter what she sent, he kept asking for more explicit pictures – </a:t>
            </a:r>
            <a:br>
              <a:rPr lang="en-GB" sz="1200" b="0" i="0" u="none" strike="noStrike" cap="none" dirty="0">
                <a:solidFill>
                  <a:srgbClr val="0432FF"/>
                </a:solidFill>
                <a:latin typeface="Arial"/>
                <a:ea typeface="Arial"/>
                <a:cs typeface="Arial"/>
                <a:sym typeface="Arial"/>
              </a:rPr>
            </a:br>
            <a:r>
              <a:rPr lang="en-GB" sz="1200" b="0" i="0" u="none" strike="noStrike" cap="none" dirty="0">
                <a:solidFill>
                  <a:srgbClr val="0432FF"/>
                </a:solidFill>
                <a:latin typeface="Arial"/>
                <a:ea typeface="Arial"/>
                <a:cs typeface="Arial"/>
                <a:sym typeface="Arial"/>
              </a:rPr>
              <a:t>so eventually she stopped talking to him. But a few weeks later, she </a:t>
            </a:r>
            <a:br>
              <a:rPr lang="en-GB" sz="1200" b="0" i="0" u="none" strike="noStrike" cap="none" dirty="0">
                <a:solidFill>
                  <a:srgbClr val="0432FF"/>
                </a:solidFill>
                <a:latin typeface="Arial"/>
                <a:ea typeface="Arial"/>
                <a:cs typeface="Arial"/>
                <a:sym typeface="Arial"/>
              </a:rPr>
            </a:br>
            <a:r>
              <a:rPr lang="en-GB" sz="1200" b="0" i="0" u="none" strike="noStrike" cap="none" dirty="0">
                <a:solidFill>
                  <a:srgbClr val="0432FF"/>
                </a:solidFill>
                <a:latin typeface="Arial"/>
                <a:ea typeface="Arial"/>
                <a:cs typeface="Arial"/>
                <a:sym typeface="Arial"/>
              </a:rPr>
              <a:t>found out that he’d sent her photos to other boys in her school. </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Her photos were being shared on social media without her consent, and going round the whole year. People were calling her really hurtful names. </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When the school found out, they made her write an essay as a punishment – while nothing happened to the boys who shared her photos. </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dirty="0">
                <a:solidFill>
                  <a:srgbClr val="0432FF"/>
                </a:solidFill>
              </a:rPr>
              <a:t>Roxy is a real person. Now, she’s in her twenties – and educates young people about the dangers of sharing nudes, and how it’s not their fault if their images are shared without their consent.</a:t>
            </a:r>
            <a:endParaRPr sz="1200" b="0" i="0" u="none" strike="noStrike" cap="none" dirty="0">
              <a:solidFill>
                <a:srgbClr val="0432FF"/>
              </a:solidFill>
              <a:latin typeface="Arial"/>
              <a:ea typeface="Arial"/>
              <a:cs typeface="Arial"/>
              <a:sym typeface="Arial"/>
            </a:endParaRPr>
          </a:p>
        </p:txBody>
      </p:sp>
      <p:pic>
        <p:nvPicPr>
          <p:cNvPr id="419" name="Google Shape;419;g2f21fecc330_2_89"/>
          <p:cNvPicPr preferRelativeResize="0"/>
          <p:nvPr/>
        </p:nvPicPr>
        <p:blipFill rotWithShape="1">
          <a:blip r:embed="rId5">
            <a:alphaModFix/>
          </a:blip>
          <a:srcRect/>
          <a:stretch/>
        </p:blipFill>
        <p:spPr>
          <a:xfrm>
            <a:off x="6765811" y="865116"/>
            <a:ext cx="3290365" cy="522600"/>
          </a:xfrm>
          <a:prstGeom prst="rect">
            <a:avLst/>
          </a:prstGeom>
          <a:noFill/>
          <a:ln>
            <a:noFill/>
          </a:ln>
        </p:spPr>
      </p:pic>
      <p:pic>
        <p:nvPicPr>
          <p:cNvPr id="3" name="Google Shape;280;p21">
            <a:extLst>
              <a:ext uri="{FF2B5EF4-FFF2-40B4-BE49-F238E27FC236}">
                <a16:creationId xmlns:a16="http://schemas.microsoft.com/office/drawing/2014/main" id="{115EF214-87F7-AF55-286D-88E08E22B469}"/>
              </a:ext>
            </a:extLst>
          </p:cNvPr>
          <p:cNvPicPr preferRelativeResize="0"/>
          <p:nvPr/>
        </p:nvPicPr>
        <p:blipFill>
          <a:blip r:embed="rId6">
            <a:alphaModFix/>
          </a:blip>
          <a:srcRect l="42349" r="7707"/>
          <a:stretch/>
        </p:blipFill>
        <p:spPr>
          <a:xfrm>
            <a:off x="-10" y="0"/>
            <a:ext cx="609601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5"/>
        <p:cNvGrpSpPr/>
        <p:nvPr/>
      </p:nvGrpSpPr>
      <p:grpSpPr>
        <a:xfrm>
          <a:off x="0" y="0"/>
          <a:ext cx="0" cy="0"/>
          <a:chOff x="0" y="0"/>
          <a:chExt cx="0" cy="0"/>
        </a:xfrm>
      </p:grpSpPr>
      <p:sp>
        <p:nvSpPr>
          <p:cNvPr id="2" name="Google Shape;313;g2f213c1349c_0_36">
            <a:extLst>
              <a:ext uri="{FF2B5EF4-FFF2-40B4-BE49-F238E27FC236}">
                <a16:creationId xmlns:a16="http://schemas.microsoft.com/office/drawing/2014/main" id="{3BB0688D-ED6B-1065-7980-14E35769065C}"/>
              </a:ext>
            </a:extLst>
          </p:cNvPr>
          <p:cNvSpPr txBox="1"/>
          <p:nvPr/>
        </p:nvSpPr>
        <p:spPr>
          <a:xfrm>
            <a:off x="0" y="-249225"/>
            <a:ext cx="12192000" cy="6858000"/>
          </a:xfrm>
          <a:prstGeom prst="rect">
            <a:avLst/>
          </a:prstGeom>
          <a:noFill/>
          <a:ln>
            <a:noFill/>
          </a:ln>
        </p:spPr>
        <p:txBody>
          <a:bodyPr spcFirstLastPara="1" wrap="square" lIns="360000" tIns="2160000" rIns="360000" bIns="360000" anchor="t" anchorCtr="0">
            <a:noAutofit/>
          </a:bodyPr>
          <a:lstStyle/>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rgbClr val="0432FF"/>
                </a:solidFill>
                <a:latin typeface="Arial"/>
                <a:ea typeface="Arial"/>
                <a:cs typeface="Arial"/>
                <a:sym typeface="Arial"/>
              </a:rPr>
              <a:t>Here’s how to respond to common reactions to Roxy’s story.</a:t>
            </a: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rgbClr val="0432FF"/>
                </a:solidFill>
                <a:latin typeface="Arial"/>
                <a:ea typeface="Arial"/>
                <a:cs typeface="Arial"/>
                <a:sym typeface="Arial"/>
              </a:rPr>
              <a:t>“Roxy shouldn’t have shared her photos”</a:t>
            </a:r>
            <a:endParaRPr sz="2500" b="1"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rgbClr val="0432FF"/>
                </a:solidFill>
                <a:latin typeface="Arial"/>
                <a:ea typeface="Arial"/>
                <a:cs typeface="Arial"/>
                <a:sym typeface="Arial"/>
              </a:rPr>
              <a:t>Be ready to challenge ‘slut-shaming’ or victim-blaming attitudes. Remind students that Roxy </a:t>
            </a:r>
            <a:br>
              <a:rPr lang="en-GB" sz="2000" b="0" i="0" u="none" strike="noStrike" cap="none" dirty="0">
                <a:solidFill>
                  <a:srgbClr val="0432FF"/>
                </a:solidFill>
                <a:latin typeface="Arial"/>
                <a:ea typeface="Arial"/>
                <a:cs typeface="Arial"/>
                <a:sym typeface="Arial"/>
              </a:rPr>
            </a:br>
            <a:r>
              <a:rPr lang="en-GB" sz="2000" b="0" i="0" u="none" strike="noStrike" cap="none" dirty="0">
                <a:solidFill>
                  <a:srgbClr val="0432FF"/>
                </a:solidFill>
                <a:latin typeface="Arial"/>
                <a:ea typeface="Arial"/>
                <a:cs typeface="Arial"/>
                <a:sym typeface="Arial"/>
              </a:rPr>
              <a:t>was a young teenager at the time, and that the pressure put on her was wrong.</a:t>
            </a: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rgbClr val="0432FF"/>
                </a:solidFill>
                <a:latin typeface="Arial"/>
                <a:ea typeface="Arial"/>
                <a:cs typeface="Arial"/>
                <a:sym typeface="Arial"/>
              </a:rPr>
              <a:t>“Roxy’s school was in the wrong, so I wouldn’t tell teachers anything”</a:t>
            </a:r>
            <a:endParaRPr sz="2500" b="1"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rgbClr val="0432FF"/>
                </a:solidFill>
                <a:latin typeface="Arial"/>
                <a:ea typeface="Arial"/>
                <a:cs typeface="Arial"/>
                <a:sym typeface="Arial"/>
              </a:rPr>
              <a:t>Explain that Roxy’s story is from a few years in the past, and that schools have moved on since. Reiterate that everyone at this school is here to help.</a:t>
            </a: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5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rgbClr val="0432FF"/>
                </a:solidFill>
                <a:latin typeface="Arial"/>
                <a:ea typeface="Arial"/>
                <a:cs typeface="Arial"/>
                <a:sym typeface="Arial"/>
              </a:rPr>
              <a:t>“Everyone sends nudes, what’s the problem?”</a:t>
            </a:r>
            <a:endParaRPr sz="2500" b="1"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rgbClr val="0432FF"/>
                </a:solidFill>
                <a:latin typeface="Arial"/>
                <a:ea typeface="Arial"/>
                <a:cs typeface="Arial"/>
                <a:sym typeface="Arial"/>
              </a:rPr>
              <a:t>Remind students of the law, and the Government guidelines – </a:t>
            </a:r>
            <a:br>
              <a:rPr lang="en-GB" sz="2000" b="0" i="0" u="none" strike="noStrike" cap="none" dirty="0">
                <a:solidFill>
                  <a:srgbClr val="0432FF"/>
                </a:solidFill>
                <a:latin typeface="Arial"/>
                <a:ea typeface="Arial"/>
                <a:cs typeface="Arial"/>
                <a:sym typeface="Arial"/>
              </a:rPr>
            </a:br>
            <a:r>
              <a:rPr lang="en-GB" sz="2000" b="0" i="0" u="none" strike="noStrike" cap="none" dirty="0">
                <a:solidFill>
                  <a:srgbClr val="0432FF"/>
                </a:solidFill>
                <a:latin typeface="Arial"/>
                <a:ea typeface="Arial"/>
                <a:cs typeface="Arial"/>
                <a:sym typeface="Arial"/>
              </a:rPr>
              <a:t>and potentially open a discussion about whether it’s right </a:t>
            </a:r>
            <a:br>
              <a:rPr lang="en-GB" sz="2000" b="0" i="0" u="none" strike="noStrike" cap="none" dirty="0">
                <a:solidFill>
                  <a:srgbClr val="0432FF"/>
                </a:solidFill>
                <a:latin typeface="Arial"/>
                <a:ea typeface="Arial"/>
                <a:cs typeface="Arial"/>
                <a:sym typeface="Arial"/>
              </a:rPr>
            </a:br>
            <a:r>
              <a:rPr lang="en-GB" sz="2000" b="0" i="0" u="none" strike="noStrike" cap="none" dirty="0">
                <a:solidFill>
                  <a:srgbClr val="0432FF"/>
                </a:solidFill>
                <a:latin typeface="Arial"/>
                <a:ea typeface="Arial"/>
                <a:cs typeface="Arial"/>
                <a:sym typeface="Arial"/>
              </a:rPr>
              <a:t>to share nude photos at any age.</a:t>
            </a:r>
            <a:endParaRPr sz="2000" b="0" i="0" u="none" strike="noStrike" cap="none" dirty="0">
              <a:solidFill>
                <a:srgbClr val="0432FF"/>
              </a:solidFill>
              <a:latin typeface="Arial"/>
              <a:ea typeface="Arial"/>
              <a:cs typeface="Arial"/>
              <a:sym typeface="Arial"/>
            </a:endParaRPr>
          </a:p>
        </p:txBody>
      </p:sp>
      <p:pic>
        <p:nvPicPr>
          <p:cNvPr id="3" name="Google Shape;314;g2f213c1349c_0_36" descr="A close-up of a red apple&#10;&#10;Description automatically generated">
            <a:extLst>
              <a:ext uri="{FF2B5EF4-FFF2-40B4-BE49-F238E27FC236}">
                <a16:creationId xmlns:a16="http://schemas.microsoft.com/office/drawing/2014/main" id="{86678645-9667-BC14-6157-9AFB9C6DD47C}"/>
              </a:ext>
            </a:extLst>
          </p:cNvPr>
          <p:cNvPicPr preferRelativeResize="0"/>
          <p:nvPr/>
        </p:nvPicPr>
        <p:blipFill rotWithShape="1">
          <a:blip r:embed="rId4">
            <a:alphaModFix/>
          </a:blip>
          <a:srcRect l="52938" t="62868"/>
          <a:stretch/>
        </p:blipFill>
        <p:spPr>
          <a:xfrm>
            <a:off x="8534400" y="5234609"/>
            <a:ext cx="3657600" cy="1623391"/>
          </a:xfrm>
          <a:prstGeom prst="rect">
            <a:avLst/>
          </a:prstGeom>
          <a:noFill/>
          <a:ln>
            <a:noFill/>
          </a:ln>
        </p:spPr>
      </p:pic>
      <p:pic>
        <p:nvPicPr>
          <p:cNvPr id="4" name="Google Shape;315;g2f213c1349c_0_36">
            <a:extLst>
              <a:ext uri="{FF2B5EF4-FFF2-40B4-BE49-F238E27FC236}">
                <a16:creationId xmlns:a16="http://schemas.microsoft.com/office/drawing/2014/main" id="{3D540873-E22D-6DF8-3F02-2AE0847562D4}"/>
              </a:ext>
            </a:extLst>
          </p:cNvPr>
          <p:cNvPicPr preferRelativeResize="0"/>
          <p:nvPr/>
        </p:nvPicPr>
        <p:blipFill rotWithShape="1">
          <a:blip r:embed="rId5">
            <a:alphaModFix/>
          </a:blip>
          <a:srcRect/>
          <a:stretch/>
        </p:blipFill>
        <p:spPr>
          <a:xfrm>
            <a:off x="1530805" y="940026"/>
            <a:ext cx="9130384" cy="737500"/>
          </a:xfrm>
          <a:prstGeom prst="rect">
            <a:avLst/>
          </a:prstGeom>
          <a:noFill/>
          <a:ln>
            <a:noFill/>
          </a:ln>
        </p:spPr>
      </p:pic>
      <p:pic>
        <p:nvPicPr>
          <p:cNvPr id="5" name="Google Shape;316;g2f213c1349c_0_36">
            <a:extLst>
              <a:ext uri="{FF2B5EF4-FFF2-40B4-BE49-F238E27FC236}">
                <a16:creationId xmlns:a16="http://schemas.microsoft.com/office/drawing/2014/main" id="{AC129D9C-A306-048D-5BB4-C51CCEAA5F50}"/>
              </a:ext>
            </a:extLst>
          </p:cNvPr>
          <p:cNvPicPr preferRelativeResize="0"/>
          <p:nvPr/>
        </p:nvPicPr>
        <p:blipFill rotWithShape="1">
          <a:blip r:embed="rId6">
            <a:alphaModFix/>
          </a:blip>
          <a:srcRect/>
          <a:stretch/>
        </p:blipFill>
        <p:spPr>
          <a:xfrm>
            <a:off x="3774283" y="312379"/>
            <a:ext cx="4643420" cy="737500"/>
          </a:xfrm>
          <a:prstGeom prst="rect">
            <a:avLst/>
          </a:prstGeom>
          <a:noFill/>
          <a:ln>
            <a:noFill/>
          </a:ln>
        </p:spPr>
      </p:pic>
      <p:sp>
        <p:nvSpPr>
          <p:cNvPr id="7" name="Google Shape;295;p22">
            <a:extLst>
              <a:ext uri="{FF2B5EF4-FFF2-40B4-BE49-F238E27FC236}">
                <a16:creationId xmlns:a16="http://schemas.microsoft.com/office/drawing/2014/main" id="{8DD80413-900C-D2DE-7BEE-3711A9B78E09}"/>
              </a:ext>
            </a:extLst>
          </p:cNvPr>
          <p:cNvSpPr txBox="1"/>
          <p:nvPr/>
        </p:nvSpPr>
        <p:spPr>
          <a:xfrm>
            <a:off x="226080" y="263775"/>
            <a:ext cx="3012420" cy="457149"/>
          </a:xfrm>
          <a:prstGeom prst="rect">
            <a:avLst/>
          </a:prstGeom>
          <a:solidFill>
            <a:srgbClr val="FF0000"/>
          </a:solidFill>
          <a:ln>
            <a:noFill/>
          </a:ln>
        </p:spPr>
        <p:txBody>
          <a:bodyPr spcFirstLastPara="1" wrap="none" lIns="90000" tIns="90000" rIns="90000" bIns="90000" anchor="t" anchorCtr="0">
            <a:noAutofit/>
          </a:bodyPr>
          <a:lstStyle/>
          <a:p>
            <a:pPr algn="ctr"/>
            <a:r>
              <a:rPr lang="en-GB" sz="2000" b="1" dirty="0">
                <a:solidFill>
                  <a:srgbClr val="FFFFFF"/>
                </a:solidFill>
                <a:effectLst/>
                <a:latin typeface="Helvetica" pitchFamily="2" charset="0"/>
              </a:rPr>
              <a:t>Session preparation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114"/>
        <p:cNvGrpSpPr/>
        <p:nvPr/>
      </p:nvGrpSpPr>
      <p:grpSpPr>
        <a:xfrm>
          <a:off x="0" y="0"/>
          <a:ext cx="0" cy="0"/>
          <a:chOff x="0" y="0"/>
          <a:chExt cx="0" cy="0"/>
        </a:xfrm>
      </p:grpSpPr>
      <p:sp>
        <p:nvSpPr>
          <p:cNvPr id="115" name="Google Shape;115;p4"/>
          <p:cNvSpPr txBox="1"/>
          <p:nvPr/>
        </p:nvSpPr>
        <p:spPr>
          <a:xfrm>
            <a:off x="3048000" y="1"/>
            <a:ext cx="6096000" cy="6857999"/>
          </a:xfrm>
          <a:prstGeom prst="rect">
            <a:avLst/>
          </a:prstGeom>
          <a:noFill/>
          <a:ln>
            <a:noFill/>
          </a:ln>
        </p:spPr>
        <p:txBody>
          <a:bodyPr spcFirstLastPara="1" wrap="square" lIns="360000" tIns="2160000" rIns="360000" bIns="360000" anchor="t" anchorCtr="0">
            <a:noAutofit/>
          </a:bodyPr>
          <a:lstStyle/>
          <a:p>
            <a:pPr marL="89992" marR="0" lvl="0" indent="0" algn="ctr" rtl="0">
              <a:lnSpc>
                <a:spcPct val="90000"/>
              </a:lnSpc>
              <a:spcBef>
                <a:spcPts val="0"/>
              </a:spcBef>
              <a:spcAft>
                <a:spcPts val="0"/>
              </a:spcAft>
              <a:buClr>
                <a:schemeClr val="lt1"/>
              </a:buClr>
              <a:buSzPts val="3200"/>
              <a:buFont typeface="Arial"/>
              <a:buNone/>
            </a:pPr>
            <a:r>
              <a:rPr lang="en-GB" sz="3200" b="1" i="0" u="none" strike="noStrike" cap="none" dirty="0">
                <a:solidFill>
                  <a:schemeClr val="lt1"/>
                </a:solidFill>
                <a:latin typeface="Arial"/>
                <a:ea typeface="Arial"/>
                <a:cs typeface="Arial"/>
                <a:sym typeface="Arial"/>
              </a:rPr>
              <a:t>What do teenagers mean when they share:</a:t>
            </a:r>
            <a:endParaRPr sz="1400" b="0" i="0" u="none" strike="noStrike" cap="none" dirty="0">
              <a:solidFill>
                <a:srgbClr val="000000"/>
              </a:solidFill>
              <a:latin typeface="Arial"/>
              <a:ea typeface="Arial"/>
              <a:cs typeface="Arial"/>
              <a:sym typeface="Arial"/>
            </a:endParaRPr>
          </a:p>
        </p:txBody>
      </p:sp>
      <p:sp>
        <p:nvSpPr>
          <p:cNvPr id="116" name="Google Shape;116;p4"/>
          <p:cNvSpPr txBox="1"/>
          <p:nvPr/>
        </p:nvSpPr>
        <p:spPr>
          <a:xfrm>
            <a:off x="4490698" y="3874743"/>
            <a:ext cx="3210604"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0"/>
              <a:buFont typeface="Arial"/>
              <a:buNone/>
            </a:pPr>
            <a:r>
              <a:rPr lang="en-GB" sz="15000" b="0" i="0" u="none" strike="noStrike" cap="none" dirty="0">
                <a:solidFill>
                  <a:srgbClr val="474747"/>
                </a:solidFill>
                <a:latin typeface="Arial"/>
                <a:ea typeface="Arial"/>
                <a:cs typeface="Arial"/>
                <a:sym typeface="Arial"/>
              </a:rPr>
              <a:t>🍑</a:t>
            </a:r>
            <a:endParaRPr sz="15000" b="0" i="0" u="none" strike="noStrike" cap="none" dirty="0">
              <a:solidFill>
                <a:schemeClr val="dk1"/>
              </a:solidFill>
              <a:latin typeface="Arial"/>
              <a:ea typeface="Arial"/>
              <a:cs typeface="Arial"/>
              <a:sym typeface="Arial"/>
            </a:endParaRPr>
          </a:p>
        </p:txBody>
      </p:sp>
      <p:pic>
        <p:nvPicPr>
          <p:cNvPr id="117" name="Google Shape;117;p4" descr="A white text on a black background&#10;&#10;Description automatically generated"/>
          <p:cNvPicPr preferRelativeResize="0"/>
          <p:nvPr/>
        </p:nvPicPr>
        <p:blipFill rotWithShape="1">
          <a:blip r:embed="rId3">
            <a:alphaModFix/>
          </a:blip>
          <a:srcRect/>
          <a:stretch/>
        </p:blipFill>
        <p:spPr>
          <a:xfrm>
            <a:off x="0" y="0"/>
            <a:ext cx="12192000" cy="1720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5"/>
        <p:cNvGrpSpPr/>
        <p:nvPr/>
      </p:nvGrpSpPr>
      <p:grpSpPr>
        <a:xfrm>
          <a:off x="0" y="0"/>
          <a:ext cx="0" cy="0"/>
          <a:chOff x="0" y="0"/>
          <a:chExt cx="0" cy="0"/>
        </a:xfrm>
      </p:grpSpPr>
      <p:pic>
        <p:nvPicPr>
          <p:cNvPr id="426" name="Google Shape;426;p35" descr="A close-up of a red apple&#10;&#10;Description automatically generated"/>
          <p:cNvPicPr preferRelativeResize="0"/>
          <p:nvPr/>
        </p:nvPicPr>
        <p:blipFill rotWithShape="1">
          <a:blip r:embed="rId4">
            <a:alphaModFix/>
          </a:blip>
          <a:srcRect l="52940" t="62868"/>
          <a:stretch/>
        </p:blipFill>
        <p:spPr>
          <a:xfrm>
            <a:off x="8534400" y="5234609"/>
            <a:ext cx="3657600" cy="1623391"/>
          </a:xfrm>
          <a:prstGeom prst="rect">
            <a:avLst/>
          </a:prstGeom>
          <a:noFill/>
          <a:ln>
            <a:noFill/>
          </a:ln>
        </p:spPr>
      </p:pic>
      <p:pic>
        <p:nvPicPr>
          <p:cNvPr id="427" name="Google Shape;427;p35"/>
          <p:cNvPicPr preferRelativeResize="0"/>
          <p:nvPr/>
        </p:nvPicPr>
        <p:blipFill rotWithShape="1">
          <a:blip r:embed="rId5">
            <a:alphaModFix/>
          </a:blip>
          <a:srcRect/>
          <a:stretch/>
        </p:blipFill>
        <p:spPr>
          <a:xfrm>
            <a:off x="3774283" y="312379"/>
            <a:ext cx="4643420" cy="737500"/>
          </a:xfrm>
          <a:prstGeom prst="rect">
            <a:avLst/>
          </a:prstGeom>
          <a:noFill/>
          <a:ln>
            <a:noFill/>
          </a:ln>
        </p:spPr>
      </p:pic>
      <p:pic>
        <p:nvPicPr>
          <p:cNvPr id="428" name="Google Shape;428;p35"/>
          <p:cNvPicPr preferRelativeResize="0"/>
          <p:nvPr/>
        </p:nvPicPr>
        <p:blipFill rotWithShape="1">
          <a:blip r:embed="rId6">
            <a:alphaModFix/>
          </a:blip>
          <a:srcRect/>
          <a:stretch/>
        </p:blipFill>
        <p:spPr>
          <a:xfrm>
            <a:off x="4241863" y="940025"/>
            <a:ext cx="3708275" cy="737500"/>
          </a:xfrm>
          <a:prstGeom prst="rect">
            <a:avLst/>
          </a:prstGeom>
          <a:noFill/>
          <a:ln>
            <a:noFill/>
          </a:ln>
        </p:spPr>
      </p:pic>
      <p:sp>
        <p:nvSpPr>
          <p:cNvPr id="429" name="Google Shape;429;p35"/>
          <p:cNvSpPr txBox="1"/>
          <p:nvPr/>
        </p:nvSpPr>
        <p:spPr>
          <a:xfrm>
            <a:off x="1589325" y="535350"/>
            <a:ext cx="9013500" cy="6322800"/>
          </a:xfrm>
          <a:prstGeom prst="rect">
            <a:avLst/>
          </a:prstGeom>
          <a:noFill/>
          <a:ln>
            <a:noFill/>
          </a:ln>
        </p:spPr>
        <p:txBody>
          <a:bodyPr spcFirstLastPara="1" wrap="square" lIns="0" tIns="2160000" rIns="0" bIns="0" anchor="t" anchorCtr="0">
            <a:noAutofit/>
          </a:bodyPr>
          <a:lstStyle/>
          <a:p>
            <a:pPr marR="0" lvl="0" indent="0" algn="ctr" rtl="0">
              <a:lnSpc>
                <a:spcPct val="100000"/>
              </a:lnSpc>
              <a:spcBef>
                <a:spcPts val="0"/>
              </a:spcBef>
              <a:spcAft>
                <a:spcPts val="0"/>
              </a:spcAft>
              <a:buNone/>
            </a:pPr>
            <a:r>
              <a:rPr lang="en-GB" sz="3000" dirty="0">
                <a:solidFill>
                  <a:srgbClr val="0432FF"/>
                </a:solidFill>
              </a:rPr>
              <a:t>Imagine Roxy has told you this is happening.</a:t>
            </a:r>
            <a:endParaRPr sz="3000" dirty="0">
              <a:solidFill>
                <a:srgbClr val="0432FF"/>
              </a:solidFill>
            </a:endParaRPr>
          </a:p>
          <a:p>
            <a:pPr marR="0" lvl="0" indent="0" algn="ctr" rtl="0">
              <a:lnSpc>
                <a:spcPct val="100000"/>
              </a:lnSpc>
              <a:spcBef>
                <a:spcPts val="0"/>
              </a:spcBef>
              <a:spcAft>
                <a:spcPts val="0"/>
              </a:spcAft>
              <a:buNone/>
            </a:pPr>
            <a:endParaRPr sz="3000" dirty="0">
              <a:solidFill>
                <a:srgbClr val="0432FF"/>
              </a:solidFill>
            </a:endParaRPr>
          </a:p>
          <a:p>
            <a:pPr marR="0" lvl="0" indent="0" algn="ctr" rtl="0">
              <a:lnSpc>
                <a:spcPct val="100000"/>
              </a:lnSpc>
              <a:spcBef>
                <a:spcPts val="0"/>
              </a:spcBef>
              <a:spcAft>
                <a:spcPts val="0"/>
              </a:spcAft>
              <a:buNone/>
            </a:pPr>
            <a:r>
              <a:rPr lang="en-GB" sz="3000" dirty="0">
                <a:solidFill>
                  <a:srgbClr val="0432FF"/>
                </a:solidFill>
              </a:rPr>
              <a:t>What do you do next?</a:t>
            </a:r>
            <a:endParaRPr sz="3000" dirty="0">
              <a:solidFill>
                <a:srgbClr val="0432FF"/>
              </a:solidFill>
            </a:endParaRPr>
          </a:p>
        </p:txBody>
      </p:sp>
    </p:spTree>
    <p:extLst>
      <p:ext uri="{BB962C8B-B14F-4D97-AF65-F5344CB8AC3E}">
        <p14:creationId xmlns:p14="http://schemas.microsoft.com/office/powerpoint/2010/main" val="1729534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
        <p:cNvGrpSpPr/>
        <p:nvPr/>
      </p:nvGrpSpPr>
      <p:grpSpPr>
        <a:xfrm>
          <a:off x="0" y="0"/>
          <a:ext cx="0" cy="0"/>
          <a:chOff x="0" y="0"/>
          <a:chExt cx="0" cy="0"/>
        </a:xfrm>
      </p:grpSpPr>
      <p:pic>
        <p:nvPicPr>
          <p:cNvPr id="435" name="Google Shape;435;p34" descr="A close-up of a red apple&#10;&#10;Description automatically generated"/>
          <p:cNvPicPr preferRelativeResize="0"/>
          <p:nvPr/>
        </p:nvPicPr>
        <p:blipFill rotWithShape="1">
          <a:blip r:embed="rId4">
            <a:alphaModFix/>
          </a:blip>
          <a:srcRect l="52940" t="62868"/>
          <a:stretch/>
        </p:blipFill>
        <p:spPr>
          <a:xfrm>
            <a:off x="8534400" y="5234609"/>
            <a:ext cx="3657600" cy="1623391"/>
          </a:xfrm>
          <a:prstGeom prst="rect">
            <a:avLst/>
          </a:prstGeom>
          <a:noFill/>
          <a:ln>
            <a:noFill/>
          </a:ln>
        </p:spPr>
      </p:pic>
      <p:pic>
        <p:nvPicPr>
          <p:cNvPr id="436" name="Google Shape;436;p34"/>
          <p:cNvPicPr preferRelativeResize="0"/>
          <p:nvPr/>
        </p:nvPicPr>
        <p:blipFill rotWithShape="1">
          <a:blip r:embed="rId5">
            <a:alphaModFix/>
          </a:blip>
          <a:srcRect/>
          <a:stretch/>
        </p:blipFill>
        <p:spPr>
          <a:xfrm>
            <a:off x="3774283" y="312379"/>
            <a:ext cx="4643420" cy="737500"/>
          </a:xfrm>
          <a:prstGeom prst="rect">
            <a:avLst/>
          </a:prstGeom>
          <a:noFill/>
          <a:ln>
            <a:noFill/>
          </a:ln>
        </p:spPr>
      </p:pic>
      <p:pic>
        <p:nvPicPr>
          <p:cNvPr id="437" name="Google Shape;437;p34"/>
          <p:cNvPicPr preferRelativeResize="0"/>
          <p:nvPr/>
        </p:nvPicPr>
        <p:blipFill>
          <a:blip r:embed="rId6">
            <a:alphaModFix/>
          </a:blip>
          <a:stretch>
            <a:fillRect/>
          </a:stretch>
        </p:blipFill>
        <p:spPr>
          <a:xfrm>
            <a:off x="1593650" y="940000"/>
            <a:ext cx="9016402" cy="737500"/>
          </a:xfrm>
          <a:prstGeom prst="rect">
            <a:avLst/>
          </a:prstGeom>
          <a:noFill/>
          <a:ln>
            <a:noFill/>
          </a:ln>
        </p:spPr>
      </p:pic>
      <p:sp>
        <p:nvSpPr>
          <p:cNvPr id="438" name="Google Shape;438;p34"/>
          <p:cNvSpPr txBox="1"/>
          <p:nvPr/>
        </p:nvSpPr>
        <p:spPr>
          <a:xfrm>
            <a:off x="609175" y="881524"/>
            <a:ext cx="5505900" cy="5125575"/>
          </a:xfrm>
          <a:prstGeom prst="rect">
            <a:avLst/>
          </a:prstGeom>
          <a:noFill/>
          <a:ln>
            <a:noFill/>
          </a:ln>
        </p:spPr>
        <p:txBody>
          <a:bodyPr spcFirstLastPara="1" wrap="square" lIns="360000" tIns="1440000" rIns="360000" bIns="360000" anchor="t" anchorCtr="0">
            <a:noAutofit/>
          </a:bodyPr>
          <a:lstStyle/>
          <a:p>
            <a:pPr marL="0" marR="0" lvl="0" indent="0" algn="l" rtl="0">
              <a:lnSpc>
                <a:spcPct val="100000"/>
              </a:lnSpc>
              <a:spcBef>
                <a:spcPts val="0"/>
              </a:spcBef>
              <a:spcAft>
                <a:spcPts val="0"/>
              </a:spcAft>
              <a:buNone/>
            </a:pPr>
            <a:r>
              <a:rPr lang="en-GB" sz="1500" b="1" dirty="0">
                <a:solidFill>
                  <a:srgbClr val="0432FF"/>
                </a:solidFill>
              </a:rPr>
              <a:t>If Roxy confided in you, you should:</a:t>
            </a:r>
            <a:endParaRPr sz="1500" b="1"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Make sure she feels safe – choose a room </a:t>
            </a:r>
            <a:br>
              <a:rPr lang="en-GB" sz="1500" dirty="0">
                <a:solidFill>
                  <a:srgbClr val="0432FF"/>
                </a:solidFill>
              </a:rPr>
            </a:br>
            <a:r>
              <a:rPr lang="en-GB" sz="1500" dirty="0">
                <a:solidFill>
                  <a:srgbClr val="0432FF"/>
                </a:solidFill>
              </a:rPr>
              <a:t>or space she feels comfortable in. Ask if </a:t>
            </a:r>
            <a:br>
              <a:rPr lang="en-GB" sz="1500" dirty="0">
                <a:solidFill>
                  <a:srgbClr val="0432FF"/>
                </a:solidFill>
              </a:rPr>
            </a:br>
            <a:r>
              <a:rPr lang="en-GB" sz="1500" dirty="0">
                <a:solidFill>
                  <a:srgbClr val="0432FF"/>
                </a:solidFill>
              </a:rPr>
              <a:t>she’d like someone else present</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Without blaming her, ask her to explain the </a:t>
            </a:r>
            <a:br>
              <a:rPr lang="en-GB" sz="1500" dirty="0">
                <a:solidFill>
                  <a:srgbClr val="0432FF"/>
                </a:solidFill>
              </a:rPr>
            </a:br>
            <a:r>
              <a:rPr lang="en-GB" sz="1500" dirty="0">
                <a:solidFill>
                  <a:srgbClr val="0432FF"/>
                </a:solidFill>
              </a:rPr>
              <a:t>situation. But explicitly ask her not to show </a:t>
            </a:r>
            <a:br>
              <a:rPr lang="en-GB" sz="1500" dirty="0">
                <a:solidFill>
                  <a:srgbClr val="0432FF"/>
                </a:solidFill>
              </a:rPr>
            </a:br>
            <a:r>
              <a:rPr lang="en-GB" sz="1500" dirty="0">
                <a:solidFill>
                  <a:srgbClr val="0432FF"/>
                </a:solidFill>
              </a:rPr>
              <a:t>you any images or videos</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Ask who she thinks shared the images </a:t>
            </a:r>
            <a:br>
              <a:rPr lang="en-GB" sz="1500" dirty="0">
                <a:solidFill>
                  <a:srgbClr val="0432FF"/>
                </a:solidFill>
              </a:rPr>
            </a:br>
            <a:r>
              <a:rPr lang="en-GB" sz="1500" dirty="0">
                <a:solidFill>
                  <a:srgbClr val="0432FF"/>
                </a:solidFill>
              </a:rPr>
              <a:t>and ask for details</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Ask who else may have seen the images</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Recommend that Roxy uses Report Remove</a:t>
            </a:r>
            <a:endParaRPr sz="1500" dirty="0">
              <a:solidFill>
                <a:srgbClr val="0432FF"/>
              </a:solidFill>
            </a:endParaRPr>
          </a:p>
        </p:txBody>
      </p:sp>
      <p:sp>
        <p:nvSpPr>
          <p:cNvPr id="439" name="Google Shape;439;p34"/>
          <p:cNvSpPr txBox="1"/>
          <p:nvPr/>
        </p:nvSpPr>
        <p:spPr>
          <a:xfrm>
            <a:off x="6465175" y="881524"/>
            <a:ext cx="4832400" cy="4820775"/>
          </a:xfrm>
          <a:prstGeom prst="rect">
            <a:avLst/>
          </a:prstGeom>
          <a:noFill/>
          <a:ln>
            <a:noFill/>
          </a:ln>
        </p:spPr>
        <p:txBody>
          <a:bodyPr spcFirstLastPara="1" wrap="square" lIns="91425" tIns="1440000" rIns="91425" bIns="46800" anchor="t" anchorCtr="0">
            <a:noAutofit/>
          </a:bodyPr>
          <a:lstStyle/>
          <a:p>
            <a:pPr marL="0" marR="0" lvl="0" indent="0" algn="l" rtl="0">
              <a:lnSpc>
                <a:spcPct val="100000"/>
              </a:lnSpc>
              <a:spcBef>
                <a:spcPts val="0"/>
              </a:spcBef>
              <a:spcAft>
                <a:spcPts val="0"/>
              </a:spcAft>
              <a:buNone/>
            </a:pPr>
            <a:r>
              <a:rPr lang="en-GB" sz="1500" b="1" dirty="0">
                <a:solidFill>
                  <a:srgbClr val="0432FF"/>
                </a:solidFill>
              </a:rPr>
              <a:t>Going further, you should:</a:t>
            </a:r>
            <a:endParaRPr sz="1500" b="1"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Talk to her parents, and the DSL</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Speak to the boys that may have seen or have shared the image – and potentially their parents</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If Roxy’s parents feel it necessary, discuss </a:t>
            </a:r>
            <a:br>
              <a:rPr lang="en-GB" sz="1500" dirty="0">
                <a:solidFill>
                  <a:srgbClr val="0432FF"/>
                </a:solidFill>
              </a:rPr>
            </a:br>
            <a:r>
              <a:rPr lang="en-GB" sz="1500" dirty="0">
                <a:solidFill>
                  <a:srgbClr val="0432FF"/>
                </a:solidFill>
              </a:rPr>
              <a:t>with the police</a:t>
            </a:r>
            <a:endParaRPr sz="1500" dirty="0">
              <a:solidFill>
                <a:srgbClr val="0432FF"/>
              </a:solidFill>
            </a:endParaRPr>
          </a:p>
          <a:p>
            <a:pPr marL="0" marR="0" lvl="0" indent="0" algn="l" rtl="0">
              <a:lnSpc>
                <a:spcPct val="100000"/>
              </a:lnSpc>
              <a:spcBef>
                <a:spcPts val="0"/>
              </a:spcBef>
              <a:spcAft>
                <a:spcPts val="0"/>
              </a:spcAft>
              <a:buNone/>
            </a:pPr>
            <a:endParaRPr sz="1500" dirty="0">
              <a:solidFill>
                <a:srgbClr val="0432FF"/>
              </a:solidFill>
            </a:endParaRPr>
          </a:p>
          <a:p>
            <a:pPr marL="0" marR="0" lvl="0" indent="0" algn="l" rtl="0">
              <a:lnSpc>
                <a:spcPct val="100000"/>
              </a:lnSpc>
              <a:spcBef>
                <a:spcPts val="0"/>
              </a:spcBef>
              <a:spcAft>
                <a:spcPts val="0"/>
              </a:spcAft>
              <a:buNone/>
            </a:pPr>
            <a:r>
              <a:rPr lang="en-GB" sz="1500" b="1" dirty="0">
                <a:solidFill>
                  <a:srgbClr val="0432FF"/>
                </a:solidFill>
              </a:rPr>
              <a:t>Above all, reassure Roxy that you’ll do your best to help her take the images or video down. But that you’ll need to let others know to make this happen.</a:t>
            </a:r>
            <a:endParaRPr sz="1500" dirty="0">
              <a:solidFill>
                <a:srgbClr val="0432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chOff x="0" y="0"/>
          <a:chExt cx="0" cy="0"/>
        </a:xfrm>
      </p:grpSpPr>
      <p:pic>
        <p:nvPicPr>
          <p:cNvPr id="446" name="Google Shape;446;p38" descr="A white text on a black background&#10;&#10;Description automatically generated"/>
          <p:cNvPicPr preferRelativeResize="0"/>
          <p:nvPr/>
        </p:nvPicPr>
        <p:blipFill rotWithShape="1">
          <a:blip r:embed="rId4">
            <a:alphaModFix/>
          </a:blip>
          <a:srcRect/>
          <a:stretch/>
        </p:blipFill>
        <p:spPr>
          <a:xfrm>
            <a:off x="6480000" y="2160000"/>
            <a:ext cx="4524375" cy="2790825"/>
          </a:xfrm>
          <a:prstGeom prst="rect">
            <a:avLst/>
          </a:prstGeom>
          <a:noFill/>
          <a:ln>
            <a:noFill/>
          </a:ln>
        </p:spPr>
      </p:pic>
      <p:pic>
        <p:nvPicPr>
          <p:cNvPr id="447" name="Google Shape;447;p38" descr="A black background with a black square&#10;&#10;Description automatically generated with medium confidence"/>
          <p:cNvPicPr preferRelativeResize="0"/>
          <p:nvPr/>
        </p:nvPicPr>
        <p:blipFill rotWithShape="1">
          <a:blip r:embed="rId5">
            <a:alphaModFix/>
          </a:blip>
          <a:srcRect r="78687" b="30283"/>
          <a:stretch/>
        </p:blipFill>
        <p:spPr>
          <a:xfrm flipH="1">
            <a:off x="10535478" y="0"/>
            <a:ext cx="1656522" cy="3048000"/>
          </a:xfrm>
          <a:prstGeom prst="rect">
            <a:avLst/>
          </a:prstGeom>
          <a:noFill/>
          <a:ln>
            <a:noFill/>
          </a:ln>
        </p:spPr>
      </p:pic>
      <p:pic>
        <p:nvPicPr>
          <p:cNvPr id="2" name="Google Shape;339;p26">
            <a:extLst>
              <a:ext uri="{FF2B5EF4-FFF2-40B4-BE49-F238E27FC236}">
                <a16:creationId xmlns:a16="http://schemas.microsoft.com/office/drawing/2014/main" id="{879655F4-B454-8A8C-65A0-C968DE6F0FDB}"/>
              </a:ext>
            </a:extLst>
          </p:cNvPr>
          <p:cNvPicPr preferRelativeResize="0"/>
          <p:nvPr/>
        </p:nvPicPr>
        <p:blipFill>
          <a:blip r:embed="rId6">
            <a:alphaModFix/>
          </a:blip>
          <a:srcRect l="21757" t="22627" r="41254" b="14955"/>
          <a:stretch/>
        </p:blipFill>
        <p:spPr>
          <a:xfrm>
            <a:off x="0" y="0"/>
            <a:ext cx="6096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2"/>
        <p:cNvGrpSpPr/>
        <p:nvPr/>
      </p:nvGrpSpPr>
      <p:grpSpPr>
        <a:xfrm>
          <a:off x="0" y="0"/>
          <a:ext cx="0" cy="0"/>
          <a:chOff x="0" y="0"/>
          <a:chExt cx="0" cy="0"/>
        </a:xfrm>
      </p:grpSpPr>
      <p:pic>
        <p:nvPicPr>
          <p:cNvPr id="454" name="Google Shape;454;g2f21fecc330_2_117" descr="A black background with a black square&#10;&#10;Description automatically generated with medium confidence"/>
          <p:cNvPicPr preferRelativeResize="0"/>
          <p:nvPr/>
        </p:nvPicPr>
        <p:blipFill rotWithShape="1">
          <a:blip r:embed="rId4">
            <a:alphaModFix/>
          </a:blip>
          <a:srcRect r="78687" b="30284"/>
          <a:stretch/>
        </p:blipFill>
        <p:spPr>
          <a:xfrm flipH="1">
            <a:off x="10535477" y="0"/>
            <a:ext cx="1656523" cy="3048000"/>
          </a:xfrm>
          <a:prstGeom prst="rect">
            <a:avLst/>
          </a:prstGeom>
          <a:noFill/>
          <a:ln>
            <a:noFill/>
          </a:ln>
        </p:spPr>
      </p:pic>
      <p:sp>
        <p:nvSpPr>
          <p:cNvPr id="455" name="Google Shape;455;g2f21fecc330_2_117"/>
          <p:cNvSpPr txBox="1"/>
          <p:nvPr/>
        </p:nvSpPr>
        <p:spPr>
          <a:xfrm>
            <a:off x="6349825" y="-190175"/>
            <a:ext cx="48510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rgbClr val="FFFFFF"/>
              </a:buClr>
              <a:buSzPts val="3200"/>
              <a:buFont typeface="Arial"/>
              <a:buNone/>
            </a:pPr>
            <a:r>
              <a:rPr lang="en-GB" sz="1500" b="0" i="0" u="none" strike="noStrike" cap="none" dirty="0">
                <a:solidFill>
                  <a:srgbClr val="FFFFFF"/>
                </a:solidFill>
                <a:latin typeface="Arial"/>
                <a:ea typeface="Arial"/>
                <a:cs typeface="Arial"/>
                <a:sym typeface="Arial"/>
              </a:rPr>
              <a:t>Jack’s in year nine. He’s been questioning his sexuality for a while and he’s curious about what it would be like to have a boyfriend.</a:t>
            </a: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500" dirty="0">
                <a:solidFill>
                  <a:srgbClr val="FFFFFF"/>
                </a:solidFill>
              </a:rPr>
              <a:t>One night, a friend’s older brother (who’s in year 11) messages him. They start chatting. The messages become more flirty until the older boy asks Jack for a nude pic. Jack sends it. The other boy doesn’t send one back, and ghosts him. </a:t>
            </a:r>
            <a:endParaRPr sz="1500" dirty="0">
              <a:solidFill>
                <a:srgbClr val="FFFFFF"/>
              </a:solidFill>
            </a:endParaRPr>
          </a:p>
          <a:p>
            <a:pPr marL="89535" marR="0" lvl="0" indent="0" algn="l" rtl="0">
              <a:lnSpc>
                <a:spcPct val="100000"/>
              </a:lnSpc>
              <a:spcBef>
                <a:spcPts val="0"/>
              </a:spcBef>
              <a:spcAft>
                <a:spcPts val="0"/>
              </a:spcAft>
              <a:buClr>
                <a:srgbClr val="FFFFFF"/>
              </a:buClr>
              <a:buSzPts val="3200"/>
              <a:buFont typeface="Arial"/>
              <a:buNone/>
            </a:pP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500" b="0" i="0" u="none" strike="noStrike" cap="none" dirty="0">
                <a:solidFill>
                  <a:srgbClr val="FFFFFF"/>
                </a:solidFill>
                <a:latin typeface="Arial"/>
                <a:ea typeface="Arial"/>
                <a:cs typeface="Arial"/>
                <a:sym typeface="Arial"/>
              </a:rPr>
              <a:t>The next day, Jack’s at football practice. Some of his teammates are laughing, saying they’ve seen him naked. He feels embarrassed and doesn’t know who else has seen the pics.</a:t>
            </a:r>
            <a:endParaRPr sz="1500" b="0" i="0" u="none" strike="noStrike" cap="none" dirty="0">
              <a:solidFill>
                <a:srgbClr val="FFFFFF"/>
              </a:solidFill>
              <a:latin typeface="Arial"/>
              <a:ea typeface="Arial"/>
              <a:cs typeface="Arial"/>
              <a:sym typeface="Arial"/>
            </a:endParaRPr>
          </a:p>
        </p:txBody>
      </p:sp>
      <p:pic>
        <p:nvPicPr>
          <p:cNvPr id="456" name="Google Shape;456;g2f21fecc330_2_117"/>
          <p:cNvPicPr preferRelativeResize="0"/>
          <p:nvPr/>
        </p:nvPicPr>
        <p:blipFill rotWithShape="1">
          <a:blip r:embed="rId5">
            <a:alphaModFix/>
          </a:blip>
          <a:srcRect/>
          <a:stretch/>
        </p:blipFill>
        <p:spPr>
          <a:xfrm>
            <a:off x="6784174" y="865125"/>
            <a:ext cx="3179788" cy="522600"/>
          </a:xfrm>
          <a:prstGeom prst="rect">
            <a:avLst/>
          </a:prstGeom>
          <a:noFill/>
          <a:ln>
            <a:noFill/>
          </a:ln>
        </p:spPr>
      </p:pic>
      <p:pic>
        <p:nvPicPr>
          <p:cNvPr id="2" name="Google Shape;339;p26">
            <a:extLst>
              <a:ext uri="{FF2B5EF4-FFF2-40B4-BE49-F238E27FC236}">
                <a16:creationId xmlns:a16="http://schemas.microsoft.com/office/drawing/2014/main" id="{BD967D87-E333-C679-5628-4645228EADFB}"/>
              </a:ext>
            </a:extLst>
          </p:cNvPr>
          <p:cNvPicPr preferRelativeResize="0"/>
          <p:nvPr/>
        </p:nvPicPr>
        <p:blipFill>
          <a:blip r:embed="rId6">
            <a:alphaModFix/>
          </a:blip>
          <a:srcRect l="21757" t="22627" r="41254" b="14955"/>
          <a:stretch/>
        </p:blipFill>
        <p:spPr>
          <a:xfrm>
            <a:off x="0" y="0"/>
            <a:ext cx="6096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1"/>
        <p:cNvGrpSpPr/>
        <p:nvPr/>
      </p:nvGrpSpPr>
      <p:grpSpPr>
        <a:xfrm>
          <a:off x="0" y="0"/>
          <a:ext cx="0" cy="0"/>
          <a:chOff x="0" y="0"/>
          <a:chExt cx="0" cy="0"/>
        </a:xfrm>
      </p:grpSpPr>
      <p:sp>
        <p:nvSpPr>
          <p:cNvPr id="2" name="Google Shape;383;g2f213c1349c_0_56">
            <a:extLst>
              <a:ext uri="{FF2B5EF4-FFF2-40B4-BE49-F238E27FC236}">
                <a16:creationId xmlns:a16="http://schemas.microsoft.com/office/drawing/2014/main" id="{8498BDC6-9072-1EAD-BFE8-B8AC2F568D54}"/>
              </a:ext>
            </a:extLst>
          </p:cNvPr>
          <p:cNvSpPr txBox="1"/>
          <p:nvPr/>
        </p:nvSpPr>
        <p:spPr>
          <a:xfrm>
            <a:off x="0" y="-249225"/>
            <a:ext cx="12192000" cy="6858000"/>
          </a:xfrm>
          <a:prstGeom prst="rect">
            <a:avLst/>
          </a:prstGeom>
          <a:noFill/>
          <a:ln>
            <a:noFill/>
          </a:ln>
        </p:spPr>
        <p:txBody>
          <a:bodyPr spcFirstLastPara="1" wrap="square" lIns="360000" tIns="2160000" rIns="360000" bIns="360000" anchor="t" anchorCtr="0">
            <a:noAutofit/>
          </a:bodyPr>
          <a:lstStyle/>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Here’s how to respond to common reactions to Jack’s story.</a:t>
            </a: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chemeClr val="lt1"/>
                </a:solidFill>
                <a:latin typeface="Arial"/>
                <a:ea typeface="Arial"/>
                <a:cs typeface="Arial"/>
                <a:sym typeface="Arial"/>
              </a:rPr>
              <a:t>“How is Jack meant to explore his sexuality if he can’t send pics”</a:t>
            </a:r>
            <a:endParaRPr sz="2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Recognise that, at Jack’s age, it’s normal to be curious. But it’s better to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discuss with a trusted adult than with people on the internet. Remind them that,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as the legal age for sexual acts is 16, Jack is still a minor.</a:t>
            </a: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chemeClr val="lt1"/>
                </a:solidFill>
                <a:latin typeface="Arial"/>
                <a:ea typeface="Arial"/>
                <a:cs typeface="Arial"/>
                <a:sym typeface="Arial"/>
              </a:rPr>
              <a:t>Any homophobic comments.</a:t>
            </a:r>
            <a:endParaRPr sz="2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Challenge these, and refer to the school’s anti-bullying policy.</a:t>
            </a: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5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chemeClr val="lt1"/>
                </a:solidFill>
                <a:latin typeface="Arial"/>
                <a:ea typeface="Arial"/>
                <a:cs typeface="Arial"/>
                <a:sym typeface="Arial"/>
              </a:rPr>
              <a:t>“Everyone sends nudes, what’s the problem?”</a:t>
            </a:r>
            <a:endParaRPr sz="2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Remind students of the law, and the Government guidelines –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and potentially open a discussion about whether it’s right to share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nude photos at any age.</a:t>
            </a:r>
            <a:endParaRPr sz="2000" b="0" i="0" u="none" strike="noStrike" cap="none" dirty="0">
              <a:solidFill>
                <a:schemeClr val="lt1"/>
              </a:solidFill>
              <a:latin typeface="Arial"/>
              <a:ea typeface="Arial"/>
              <a:cs typeface="Arial"/>
              <a:sym typeface="Arial"/>
            </a:endParaRPr>
          </a:p>
        </p:txBody>
      </p:sp>
      <p:pic>
        <p:nvPicPr>
          <p:cNvPr id="3" name="Google Shape;384;g2f213c1349c_0_56" descr="A black background with a black square&#10;&#10;Description automatically generated with medium confidence">
            <a:extLst>
              <a:ext uri="{FF2B5EF4-FFF2-40B4-BE49-F238E27FC236}">
                <a16:creationId xmlns:a16="http://schemas.microsoft.com/office/drawing/2014/main" id="{75EF356E-04C7-338A-6128-C67179E9126A}"/>
              </a:ext>
            </a:extLst>
          </p:cNvPr>
          <p:cNvPicPr preferRelativeResize="0"/>
          <p:nvPr/>
        </p:nvPicPr>
        <p:blipFill rotWithShape="1">
          <a:blip r:embed="rId4">
            <a:alphaModFix/>
          </a:blip>
          <a:srcRect r="78687" b="30284"/>
          <a:stretch/>
        </p:blipFill>
        <p:spPr>
          <a:xfrm flipH="1">
            <a:off x="10535477" y="0"/>
            <a:ext cx="1656523" cy="3048000"/>
          </a:xfrm>
          <a:prstGeom prst="rect">
            <a:avLst/>
          </a:prstGeom>
          <a:noFill/>
          <a:ln>
            <a:noFill/>
          </a:ln>
        </p:spPr>
      </p:pic>
      <p:pic>
        <p:nvPicPr>
          <p:cNvPr id="4" name="Google Shape;385;g2f213c1349c_0_56">
            <a:extLst>
              <a:ext uri="{FF2B5EF4-FFF2-40B4-BE49-F238E27FC236}">
                <a16:creationId xmlns:a16="http://schemas.microsoft.com/office/drawing/2014/main" id="{0EE1CD9F-B05B-6C42-C947-7E966338F5D4}"/>
              </a:ext>
            </a:extLst>
          </p:cNvPr>
          <p:cNvPicPr preferRelativeResize="0"/>
          <p:nvPr/>
        </p:nvPicPr>
        <p:blipFill rotWithShape="1">
          <a:blip r:embed="rId5">
            <a:alphaModFix/>
          </a:blip>
          <a:srcRect/>
          <a:stretch/>
        </p:blipFill>
        <p:spPr>
          <a:xfrm>
            <a:off x="3852325" y="316975"/>
            <a:ext cx="4487340" cy="737500"/>
          </a:xfrm>
          <a:prstGeom prst="rect">
            <a:avLst/>
          </a:prstGeom>
          <a:noFill/>
          <a:ln>
            <a:noFill/>
          </a:ln>
        </p:spPr>
      </p:pic>
      <p:pic>
        <p:nvPicPr>
          <p:cNvPr id="5" name="Google Shape;386;g2f213c1349c_0_56">
            <a:extLst>
              <a:ext uri="{FF2B5EF4-FFF2-40B4-BE49-F238E27FC236}">
                <a16:creationId xmlns:a16="http://schemas.microsoft.com/office/drawing/2014/main" id="{D4429A1C-58E9-7045-214F-D975E2D414E6}"/>
              </a:ext>
            </a:extLst>
          </p:cNvPr>
          <p:cNvPicPr preferRelativeResize="0"/>
          <p:nvPr/>
        </p:nvPicPr>
        <p:blipFill rotWithShape="1">
          <a:blip r:embed="rId6">
            <a:alphaModFix/>
          </a:blip>
          <a:srcRect/>
          <a:stretch/>
        </p:blipFill>
        <p:spPr>
          <a:xfrm>
            <a:off x="1530805" y="944626"/>
            <a:ext cx="9130384" cy="737500"/>
          </a:xfrm>
          <a:prstGeom prst="rect">
            <a:avLst/>
          </a:prstGeom>
          <a:noFill/>
          <a:ln>
            <a:noFill/>
          </a:ln>
        </p:spPr>
      </p:pic>
      <p:sp>
        <p:nvSpPr>
          <p:cNvPr id="6" name="Google Shape;295;p22">
            <a:extLst>
              <a:ext uri="{FF2B5EF4-FFF2-40B4-BE49-F238E27FC236}">
                <a16:creationId xmlns:a16="http://schemas.microsoft.com/office/drawing/2014/main" id="{3639BD18-495B-49A7-0025-A18FE9997C6A}"/>
              </a:ext>
            </a:extLst>
          </p:cNvPr>
          <p:cNvSpPr txBox="1"/>
          <p:nvPr/>
        </p:nvSpPr>
        <p:spPr>
          <a:xfrm>
            <a:off x="226080" y="263775"/>
            <a:ext cx="3012420" cy="457149"/>
          </a:xfrm>
          <a:prstGeom prst="rect">
            <a:avLst/>
          </a:prstGeom>
          <a:solidFill>
            <a:srgbClr val="FF0000"/>
          </a:solidFill>
          <a:ln>
            <a:noFill/>
          </a:ln>
        </p:spPr>
        <p:txBody>
          <a:bodyPr spcFirstLastPara="1" wrap="none" lIns="90000" tIns="90000" rIns="90000" bIns="90000" anchor="t" anchorCtr="0">
            <a:noAutofit/>
          </a:bodyPr>
          <a:lstStyle/>
          <a:p>
            <a:pPr algn="ctr"/>
            <a:r>
              <a:rPr lang="en-GB" sz="2000" b="1" dirty="0">
                <a:solidFill>
                  <a:srgbClr val="FFFFFF"/>
                </a:solidFill>
                <a:effectLst/>
                <a:latin typeface="Helvetica" pitchFamily="2" charset="0"/>
              </a:rPr>
              <a:t>Session preparation</a:t>
            </a:r>
          </a:p>
        </p:txBody>
      </p:sp>
    </p:spTree>
    <p:extLst>
      <p:ext uri="{BB962C8B-B14F-4D97-AF65-F5344CB8AC3E}">
        <p14:creationId xmlns:p14="http://schemas.microsoft.com/office/powerpoint/2010/main" val="890765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1"/>
        <p:cNvGrpSpPr/>
        <p:nvPr/>
      </p:nvGrpSpPr>
      <p:grpSpPr>
        <a:xfrm>
          <a:off x="0" y="0"/>
          <a:ext cx="0" cy="0"/>
          <a:chOff x="0" y="0"/>
          <a:chExt cx="0" cy="0"/>
        </a:xfrm>
      </p:grpSpPr>
      <p:pic>
        <p:nvPicPr>
          <p:cNvPr id="462" name="Google Shape;462;p39" descr="A black background with a black square&#10;&#10;Description automatically generated with medium confidence"/>
          <p:cNvPicPr preferRelativeResize="0"/>
          <p:nvPr/>
        </p:nvPicPr>
        <p:blipFill rotWithShape="1">
          <a:blip r:embed="rId4">
            <a:alphaModFix/>
          </a:blip>
          <a:srcRect r="78687" b="30283"/>
          <a:stretch/>
        </p:blipFill>
        <p:spPr>
          <a:xfrm flipH="1">
            <a:off x="10535478" y="0"/>
            <a:ext cx="1656522" cy="3048000"/>
          </a:xfrm>
          <a:prstGeom prst="rect">
            <a:avLst/>
          </a:prstGeom>
          <a:noFill/>
          <a:ln>
            <a:noFill/>
          </a:ln>
        </p:spPr>
      </p:pic>
      <p:pic>
        <p:nvPicPr>
          <p:cNvPr id="463" name="Google Shape;463;p39"/>
          <p:cNvPicPr preferRelativeResize="0"/>
          <p:nvPr/>
        </p:nvPicPr>
        <p:blipFill rotWithShape="1">
          <a:blip r:embed="rId5">
            <a:alphaModFix/>
          </a:blip>
          <a:srcRect/>
          <a:stretch/>
        </p:blipFill>
        <p:spPr>
          <a:xfrm>
            <a:off x="3852325" y="316975"/>
            <a:ext cx="4487340" cy="737500"/>
          </a:xfrm>
          <a:prstGeom prst="rect">
            <a:avLst/>
          </a:prstGeom>
          <a:noFill/>
          <a:ln>
            <a:noFill/>
          </a:ln>
        </p:spPr>
      </p:pic>
      <p:pic>
        <p:nvPicPr>
          <p:cNvPr id="464" name="Google Shape;464;p39"/>
          <p:cNvPicPr preferRelativeResize="0"/>
          <p:nvPr/>
        </p:nvPicPr>
        <p:blipFill rotWithShape="1">
          <a:blip r:embed="rId6">
            <a:alphaModFix/>
          </a:blip>
          <a:srcRect/>
          <a:stretch/>
        </p:blipFill>
        <p:spPr>
          <a:xfrm>
            <a:off x="4241841" y="944616"/>
            <a:ext cx="3708318" cy="737509"/>
          </a:xfrm>
          <a:prstGeom prst="rect">
            <a:avLst/>
          </a:prstGeom>
          <a:noFill/>
          <a:ln>
            <a:noFill/>
          </a:ln>
        </p:spPr>
      </p:pic>
      <p:sp>
        <p:nvSpPr>
          <p:cNvPr id="465" name="Google Shape;465;p39"/>
          <p:cNvSpPr txBox="1"/>
          <p:nvPr/>
        </p:nvSpPr>
        <p:spPr>
          <a:xfrm>
            <a:off x="1589325" y="535350"/>
            <a:ext cx="9013500" cy="6322800"/>
          </a:xfrm>
          <a:prstGeom prst="rect">
            <a:avLst/>
          </a:prstGeom>
          <a:noFill/>
          <a:ln>
            <a:noFill/>
          </a:ln>
        </p:spPr>
        <p:txBody>
          <a:bodyPr spcFirstLastPara="1" wrap="square" lIns="0" tIns="2160000" rIns="0" bIns="0" anchor="t" anchorCtr="0">
            <a:noAutofit/>
          </a:bodyPr>
          <a:lstStyle/>
          <a:p>
            <a:pPr marR="0" lvl="0" indent="0" algn="ctr" rtl="0">
              <a:lnSpc>
                <a:spcPct val="100000"/>
              </a:lnSpc>
              <a:spcBef>
                <a:spcPts val="0"/>
              </a:spcBef>
              <a:spcAft>
                <a:spcPts val="0"/>
              </a:spcAft>
              <a:buNone/>
            </a:pPr>
            <a:r>
              <a:rPr lang="en-GB" sz="3000" dirty="0">
                <a:solidFill>
                  <a:schemeClr val="lt1"/>
                </a:solidFill>
              </a:rPr>
              <a:t>While on break duty, you overhear two students laughing about Jack’s images being shared. </a:t>
            </a:r>
            <a:endParaRPr sz="3000" dirty="0">
              <a:solidFill>
                <a:schemeClr val="lt1"/>
              </a:solidFill>
            </a:endParaRPr>
          </a:p>
          <a:p>
            <a:pPr marR="0" lvl="0" indent="0" algn="ctr" rtl="0">
              <a:lnSpc>
                <a:spcPct val="100000"/>
              </a:lnSpc>
              <a:spcBef>
                <a:spcPts val="0"/>
              </a:spcBef>
              <a:spcAft>
                <a:spcPts val="0"/>
              </a:spcAft>
              <a:buNone/>
            </a:pPr>
            <a:endParaRPr sz="3000" dirty="0">
              <a:solidFill>
                <a:schemeClr val="lt1"/>
              </a:solidFill>
            </a:endParaRPr>
          </a:p>
          <a:p>
            <a:pPr marR="0" lvl="0" indent="0" algn="ctr" rtl="0">
              <a:lnSpc>
                <a:spcPct val="100000"/>
              </a:lnSpc>
              <a:spcBef>
                <a:spcPts val="0"/>
              </a:spcBef>
              <a:spcAft>
                <a:spcPts val="0"/>
              </a:spcAft>
              <a:buNone/>
            </a:pPr>
            <a:r>
              <a:rPr lang="en-GB" sz="3000" dirty="0">
                <a:solidFill>
                  <a:schemeClr val="lt1"/>
                </a:solidFill>
              </a:rPr>
              <a:t>What do you do?</a:t>
            </a:r>
            <a:endParaRPr sz="3000" dirty="0">
              <a:solidFill>
                <a:schemeClr val="lt1"/>
              </a:solidFill>
            </a:endParaRPr>
          </a:p>
        </p:txBody>
      </p:sp>
    </p:spTree>
    <p:extLst>
      <p:ext uri="{BB962C8B-B14F-4D97-AF65-F5344CB8AC3E}">
        <p14:creationId xmlns:p14="http://schemas.microsoft.com/office/powerpoint/2010/main" val="3792313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0"/>
        <p:cNvGrpSpPr/>
        <p:nvPr/>
      </p:nvGrpSpPr>
      <p:grpSpPr>
        <a:xfrm>
          <a:off x="0" y="0"/>
          <a:ext cx="0" cy="0"/>
          <a:chOff x="0" y="0"/>
          <a:chExt cx="0" cy="0"/>
        </a:xfrm>
      </p:grpSpPr>
      <p:pic>
        <p:nvPicPr>
          <p:cNvPr id="471" name="Google Shape;471;p40" descr="A black background with a black square&#10;&#10;Description automatically generated with medium confidence"/>
          <p:cNvPicPr preferRelativeResize="0"/>
          <p:nvPr/>
        </p:nvPicPr>
        <p:blipFill rotWithShape="1">
          <a:blip r:embed="rId4">
            <a:alphaModFix/>
          </a:blip>
          <a:srcRect r="78687" b="30283"/>
          <a:stretch/>
        </p:blipFill>
        <p:spPr>
          <a:xfrm flipH="1">
            <a:off x="10535478" y="0"/>
            <a:ext cx="1656522" cy="3048000"/>
          </a:xfrm>
          <a:prstGeom prst="rect">
            <a:avLst/>
          </a:prstGeom>
          <a:noFill/>
          <a:ln>
            <a:noFill/>
          </a:ln>
        </p:spPr>
      </p:pic>
      <p:pic>
        <p:nvPicPr>
          <p:cNvPr id="472" name="Google Shape;472;p40"/>
          <p:cNvPicPr preferRelativeResize="0"/>
          <p:nvPr/>
        </p:nvPicPr>
        <p:blipFill>
          <a:blip r:embed="rId5">
            <a:alphaModFix/>
          </a:blip>
          <a:stretch>
            <a:fillRect/>
          </a:stretch>
        </p:blipFill>
        <p:spPr>
          <a:xfrm>
            <a:off x="1587805" y="944622"/>
            <a:ext cx="9016393" cy="737500"/>
          </a:xfrm>
          <a:prstGeom prst="rect">
            <a:avLst/>
          </a:prstGeom>
          <a:noFill/>
          <a:ln>
            <a:noFill/>
          </a:ln>
        </p:spPr>
      </p:pic>
      <p:pic>
        <p:nvPicPr>
          <p:cNvPr id="473" name="Google Shape;473;p40"/>
          <p:cNvPicPr preferRelativeResize="0"/>
          <p:nvPr/>
        </p:nvPicPr>
        <p:blipFill rotWithShape="1">
          <a:blip r:embed="rId6">
            <a:alphaModFix/>
          </a:blip>
          <a:srcRect/>
          <a:stretch/>
        </p:blipFill>
        <p:spPr>
          <a:xfrm>
            <a:off x="3852325" y="316975"/>
            <a:ext cx="4487340" cy="737500"/>
          </a:xfrm>
          <a:prstGeom prst="rect">
            <a:avLst/>
          </a:prstGeom>
          <a:noFill/>
          <a:ln>
            <a:noFill/>
          </a:ln>
        </p:spPr>
      </p:pic>
      <p:sp>
        <p:nvSpPr>
          <p:cNvPr id="474" name="Google Shape;474;p40"/>
          <p:cNvSpPr txBox="1"/>
          <p:nvPr/>
        </p:nvSpPr>
        <p:spPr>
          <a:xfrm>
            <a:off x="3343050" y="586150"/>
            <a:ext cx="5505900" cy="5014550"/>
          </a:xfrm>
          <a:prstGeom prst="rect">
            <a:avLst/>
          </a:prstGeom>
          <a:noFill/>
          <a:ln>
            <a:noFill/>
          </a:ln>
        </p:spPr>
        <p:txBody>
          <a:bodyPr spcFirstLastPara="1" wrap="square" lIns="360000" tIns="1440000" rIns="360000" bIns="360000" anchor="t" anchorCtr="0">
            <a:noAutofit/>
          </a:bodyPr>
          <a:lstStyle/>
          <a:p>
            <a:pPr marR="0" lvl="0" indent="0" algn="l" rtl="0">
              <a:lnSpc>
                <a:spcPct val="100000"/>
              </a:lnSpc>
              <a:spcBef>
                <a:spcPts val="0"/>
              </a:spcBef>
              <a:spcAft>
                <a:spcPts val="0"/>
              </a:spcAft>
              <a:buNone/>
            </a:pPr>
            <a:r>
              <a:rPr lang="en-GB" sz="1500" b="1" dirty="0">
                <a:solidFill>
                  <a:schemeClr val="lt1"/>
                </a:solidFill>
              </a:rPr>
              <a:t>If Jack confided in you, you should:</a:t>
            </a:r>
            <a:endParaRPr sz="1500" b="1"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Make sure he feels safe – choose a room or </a:t>
            </a:r>
            <a:br>
              <a:rPr lang="en-GB" sz="1500" dirty="0">
                <a:solidFill>
                  <a:schemeClr val="lt1"/>
                </a:solidFill>
              </a:rPr>
            </a:br>
            <a:r>
              <a:rPr lang="en-GB" sz="1500" dirty="0">
                <a:solidFill>
                  <a:schemeClr val="lt1"/>
                </a:solidFill>
              </a:rPr>
              <a:t>space he feels comfortable in. Ask if he’d like someone else present</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Without blaming him, ask him to explain the </a:t>
            </a:r>
            <a:br>
              <a:rPr lang="en-GB" sz="1500" dirty="0">
                <a:solidFill>
                  <a:schemeClr val="lt1"/>
                </a:solidFill>
              </a:rPr>
            </a:br>
            <a:r>
              <a:rPr lang="en-GB" sz="1500" dirty="0">
                <a:solidFill>
                  <a:schemeClr val="lt1"/>
                </a:solidFill>
              </a:rPr>
              <a:t>situation. But explicitly ask him not to show </a:t>
            </a:r>
            <a:br>
              <a:rPr lang="en-GB" sz="1500" dirty="0">
                <a:solidFill>
                  <a:schemeClr val="lt1"/>
                </a:solidFill>
              </a:rPr>
            </a:br>
            <a:r>
              <a:rPr lang="en-GB" sz="1500" dirty="0">
                <a:solidFill>
                  <a:schemeClr val="lt1"/>
                </a:solidFill>
              </a:rPr>
              <a:t>you any images or videos</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Ask who he thinks forwarded the images </a:t>
            </a:r>
            <a:br>
              <a:rPr lang="en-GB" sz="1500" dirty="0">
                <a:solidFill>
                  <a:schemeClr val="lt1"/>
                </a:solidFill>
              </a:rPr>
            </a:br>
            <a:r>
              <a:rPr lang="en-GB" sz="1500" dirty="0">
                <a:solidFill>
                  <a:schemeClr val="lt1"/>
                </a:solidFill>
              </a:rPr>
              <a:t>and ask for details</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Ask who else may have seen the images</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Recommend that Jack uses Report Remove</a:t>
            </a:r>
            <a:endParaRPr sz="1500" dirty="0">
              <a:solidFill>
                <a:schemeClr val="lt1"/>
              </a:solidFill>
            </a:endParaRPr>
          </a:p>
        </p:txBody>
      </p:sp>
      <p:sp>
        <p:nvSpPr>
          <p:cNvPr id="476" name="Google Shape;476;p40"/>
          <p:cNvSpPr txBox="1"/>
          <p:nvPr/>
        </p:nvSpPr>
        <p:spPr>
          <a:xfrm>
            <a:off x="0" y="5865750"/>
            <a:ext cx="12192000" cy="9429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2000"/>
              <a:buFont typeface="Arial"/>
              <a:buNone/>
            </a:pPr>
            <a:r>
              <a:rPr lang="en-GB" sz="1500" b="1" dirty="0">
                <a:solidFill>
                  <a:schemeClr val="lt1"/>
                </a:solidFill>
              </a:rPr>
              <a:t>Above all, reassure Jack that you’ll do your best to help him take the images or video down. </a:t>
            </a:r>
            <a:br>
              <a:rPr lang="en-GB" sz="1500" b="1" dirty="0">
                <a:solidFill>
                  <a:schemeClr val="lt1"/>
                </a:solidFill>
              </a:rPr>
            </a:br>
            <a:r>
              <a:rPr lang="en-GB" sz="1500" b="1" dirty="0">
                <a:solidFill>
                  <a:schemeClr val="lt1"/>
                </a:solidFill>
              </a:rPr>
              <a:t>But that you’ll need to let others know to make this happen. </a:t>
            </a:r>
            <a:br>
              <a:rPr lang="en-GB" sz="1500" b="1" dirty="0">
                <a:solidFill>
                  <a:schemeClr val="lt1"/>
                </a:solidFill>
              </a:rPr>
            </a:br>
            <a:r>
              <a:rPr lang="en-GB" sz="1500" b="1" dirty="0">
                <a:solidFill>
                  <a:schemeClr val="lt1"/>
                </a:solidFill>
              </a:rPr>
              <a:t>For additional guidance supporting LGBT+ young people, visit the NSPCC website.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0"/>
        <p:cNvGrpSpPr/>
        <p:nvPr/>
      </p:nvGrpSpPr>
      <p:grpSpPr>
        <a:xfrm>
          <a:off x="0" y="0"/>
          <a:ext cx="0" cy="0"/>
          <a:chOff x="0" y="0"/>
          <a:chExt cx="0" cy="0"/>
        </a:xfrm>
      </p:grpSpPr>
      <p:pic>
        <p:nvPicPr>
          <p:cNvPr id="471" name="Google Shape;471;p40" descr="A black background with a black square&#10;&#10;Description automatically generated with medium confidence"/>
          <p:cNvPicPr preferRelativeResize="0"/>
          <p:nvPr/>
        </p:nvPicPr>
        <p:blipFill rotWithShape="1">
          <a:blip r:embed="rId4">
            <a:alphaModFix/>
          </a:blip>
          <a:srcRect r="78687" b="30283"/>
          <a:stretch/>
        </p:blipFill>
        <p:spPr>
          <a:xfrm flipH="1">
            <a:off x="10535478" y="0"/>
            <a:ext cx="1656522" cy="3048000"/>
          </a:xfrm>
          <a:prstGeom prst="rect">
            <a:avLst/>
          </a:prstGeom>
          <a:noFill/>
          <a:ln>
            <a:noFill/>
          </a:ln>
        </p:spPr>
      </p:pic>
      <p:pic>
        <p:nvPicPr>
          <p:cNvPr id="472" name="Google Shape;472;p40"/>
          <p:cNvPicPr preferRelativeResize="0"/>
          <p:nvPr/>
        </p:nvPicPr>
        <p:blipFill>
          <a:blip r:embed="rId5">
            <a:alphaModFix/>
          </a:blip>
          <a:stretch>
            <a:fillRect/>
          </a:stretch>
        </p:blipFill>
        <p:spPr>
          <a:xfrm>
            <a:off x="1587805" y="944622"/>
            <a:ext cx="9016393" cy="737500"/>
          </a:xfrm>
          <a:prstGeom prst="rect">
            <a:avLst/>
          </a:prstGeom>
          <a:noFill/>
          <a:ln>
            <a:noFill/>
          </a:ln>
        </p:spPr>
      </p:pic>
      <p:pic>
        <p:nvPicPr>
          <p:cNvPr id="473" name="Google Shape;473;p40"/>
          <p:cNvPicPr preferRelativeResize="0"/>
          <p:nvPr/>
        </p:nvPicPr>
        <p:blipFill rotWithShape="1">
          <a:blip r:embed="rId6">
            <a:alphaModFix/>
          </a:blip>
          <a:srcRect/>
          <a:stretch/>
        </p:blipFill>
        <p:spPr>
          <a:xfrm>
            <a:off x="3852325" y="316975"/>
            <a:ext cx="4487340" cy="737500"/>
          </a:xfrm>
          <a:prstGeom prst="rect">
            <a:avLst/>
          </a:prstGeom>
          <a:noFill/>
          <a:ln>
            <a:noFill/>
          </a:ln>
        </p:spPr>
      </p:pic>
      <p:sp>
        <p:nvSpPr>
          <p:cNvPr id="474" name="Google Shape;474;p40"/>
          <p:cNvSpPr txBox="1"/>
          <p:nvPr/>
        </p:nvSpPr>
        <p:spPr>
          <a:xfrm>
            <a:off x="609175" y="586149"/>
            <a:ext cx="5505900" cy="4651953"/>
          </a:xfrm>
          <a:prstGeom prst="rect">
            <a:avLst/>
          </a:prstGeom>
          <a:noFill/>
          <a:ln>
            <a:noFill/>
          </a:ln>
        </p:spPr>
        <p:txBody>
          <a:bodyPr spcFirstLastPara="1" wrap="square" lIns="360000" tIns="1440000" rIns="360000" bIns="360000" anchor="t" anchorCtr="0">
            <a:noAutofit/>
          </a:bodyPr>
          <a:lstStyle/>
          <a:p>
            <a:pPr marL="0" marR="0" lvl="0" indent="0" algn="l" rtl="0">
              <a:lnSpc>
                <a:spcPct val="100000"/>
              </a:lnSpc>
              <a:spcBef>
                <a:spcPts val="0"/>
              </a:spcBef>
              <a:spcAft>
                <a:spcPts val="0"/>
              </a:spcAft>
              <a:buNone/>
            </a:pPr>
            <a:r>
              <a:rPr lang="en-GB" sz="1500" b="1" dirty="0">
                <a:solidFill>
                  <a:schemeClr val="lt1"/>
                </a:solidFill>
              </a:rPr>
              <a:t>Going further, you should:</a:t>
            </a:r>
            <a:endParaRPr lang="en-GB"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Recognise that this may be a coming out moment </a:t>
            </a:r>
            <a:br>
              <a:rPr lang="en-GB" sz="1500" dirty="0">
                <a:solidFill>
                  <a:schemeClr val="lt1"/>
                </a:solidFill>
              </a:rPr>
            </a:br>
            <a:r>
              <a:rPr lang="en-GB" sz="1500" dirty="0">
                <a:solidFill>
                  <a:schemeClr val="lt1"/>
                </a:solidFill>
              </a:rPr>
              <a:t>for Jack, so discuss this with him and how much his parents/carers know about his sexuality</a:t>
            </a: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endParaRPr lang="en-GB"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You may need to approach talking to his parents sensitively by putting the emotional needs of the student first – your discussion with the parents/carers may need to be that a nude has been shared, but not the nature of and to whom</a:t>
            </a: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endParaRPr lang="en-GB"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If you deem it safe to do so, encourage Jack to speak to his parents/carers about his sexuality</a:t>
            </a:r>
          </a:p>
        </p:txBody>
      </p:sp>
      <p:sp>
        <p:nvSpPr>
          <p:cNvPr id="475" name="Google Shape;475;p40"/>
          <p:cNvSpPr txBox="1"/>
          <p:nvPr/>
        </p:nvSpPr>
        <p:spPr>
          <a:xfrm>
            <a:off x="6465174" y="586150"/>
            <a:ext cx="5307725" cy="4021476"/>
          </a:xfrm>
          <a:prstGeom prst="rect">
            <a:avLst/>
          </a:prstGeom>
          <a:noFill/>
          <a:ln>
            <a:noFill/>
          </a:ln>
        </p:spPr>
        <p:txBody>
          <a:bodyPr spcFirstLastPara="1" wrap="square" lIns="91425" tIns="1440000" rIns="91425" bIns="46800" anchor="t" anchorCtr="0">
            <a:noAutofit/>
          </a:bodyPr>
          <a:lstStyle/>
          <a:p>
            <a:pPr marL="0" marR="0" lvl="0" indent="0" algn="l" rtl="0">
              <a:lnSpc>
                <a:spcPct val="100000"/>
              </a:lnSpc>
              <a:spcBef>
                <a:spcPts val="0"/>
              </a:spcBef>
              <a:spcAft>
                <a:spcPts val="0"/>
              </a:spcAft>
              <a:buNone/>
            </a:pPr>
            <a:r>
              <a:rPr lang="en-GB" sz="1500" b="1" dirty="0">
                <a:solidFill>
                  <a:schemeClr val="lt1"/>
                </a:solidFill>
              </a:rPr>
              <a:t>  </a:t>
            </a:r>
            <a:endParaRPr lang="en-GB"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Raise with the DSL</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Speak to the other boy’s parents, or school</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Speak to others that may have seen (or have) </a:t>
            </a:r>
            <a:br>
              <a:rPr lang="en-GB" sz="1500" dirty="0">
                <a:solidFill>
                  <a:schemeClr val="lt1"/>
                </a:solidFill>
              </a:rPr>
            </a:br>
            <a:r>
              <a:rPr lang="en-GB" sz="1500" dirty="0">
                <a:solidFill>
                  <a:schemeClr val="lt1"/>
                </a:solidFill>
              </a:rPr>
              <a:t>the image</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If Jack’s parents feel it necessary, discuss </a:t>
            </a:r>
            <a:br>
              <a:rPr lang="en-GB" sz="1500" dirty="0">
                <a:solidFill>
                  <a:schemeClr val="lt1"/>
                </a:solidFill>
              </a:rPr>
            </a:br>
            <a:r>
              <a:rPr lang="en-GB" sz="1500" dirty="0">
                <a:solidFill>
                  <a:schemeClr val="lt1"/>
                </a:solidFill>
              </a:rPr>
              <a:t>with the police</a:t>
            </a:r>
            <a:endParaRPr sz="1500" dirty="0">
              <a:solidFill>
                <a:schemeClr val="lt1"/>
              </a:solidFill>
            </a:endParaRPr>
          </a:p>
        </p:txBody>
      </p:sp>
      <p:sp>
        <p:nvSpPr>
          <p:cNvPr id="3" name="Google Shape;476;p40">
            <a:extLst>
              <a:ext uri="{FF2B5EF4-FFF2-40B4-BE49-F238E27FC236}">
                <a16:creationId xmlns:a16="http://schemas.microsoft.com/office/drawing/2014/main" id="{30E5F348-C211-C6CB-D4D1-9533420B82B3}"/>
              </a:ext>
            </a:extLst>
          </p:cNvPr>
          <p:cNvSpPr txBox="1"/>
          <p:nvPr/>
        </p:nvSpPr>
        <p:spPr>
          <a:xfrm>
            <a:off x="0" y="5865750"/>
            <a:ext cx="12192000" cy="942900"/>
          </a:xfrm>
          <a:prstGeom prst="rect">
            <a:avLst/>
          </a:prstGeom>
          <a:noFill/>
          <a:ln>
            <a:noFill/>
          </a:ln>
        </p:spPr>
        <p:txBody>
          <a:bodyPr spcFirstLastPara="1" wrap="square" lIns="360000" tIns="0" rIns="360000" bIns="360000" anchor="t" anchorCtr="0">
            <a:noAutofit/>
          </a:bodyPr>
          <a:lstStyle/>
          <a:p>
            <a:pPr marR="0" lvl="0" indent="0" algn="ctr" rtl="0">
              <a:lnSpc>
                <a:spcPct val="90000"/>
              </a:lnSpc>
              <a:spcBef>
                <a:spcPts val="0"/>
              </a:spcBef>
              <a:spcAft>
                <a:spcPts val="0"/>
              </a:spcAft>
              <a:buClr>
                <a:schemeClr val="lt1"/>
              </a:buClr>
              <a:buSzPts val="2000"/>
              <a:buFont typeface="Arial"/>
              <a:buNone/>
            </a:pPr>
            <a:r>
              <a:rPr lang="en-GB" sz="1500" b="1" dirty="0">
                <a:solidFill>
                  <a:schemeClr val="lt1"/>
                </a:solidFill>
              </a:rPr>
              <a:t>Above all, reassure Jack that you’ll do your best to help him take the images or video down. </a:t>
            </a:r>
            <a:br>
              <a:rPr lang="en-GB" sz="1500" b="1" dirty="0">
                <a:solidFill>
                  <a:schemeClr val="lt1"/>
                </a:solidFill>
              </a:rPr>
            </a:br>
            <a:r>
              <a:rPr lang="en-GB" sz="1500" b="1" dirty="0">
                <a:solidFill>
                  <a:schemeClr val="lt1"/>
                </a:solidFill>
              </a:rPr>
              <a:t>But that you’ll need to let others know to make this happen. </a:t>
            </a:r>
            <a:br>
              <a:rPr lang="en-GB" sz="1500" b="1" dirty="0">
                <a:solidFill>
                  <a:schemeClr val="lt1"/>
                </a:solidFill>
              </a:rPr>
            </a:br>
            <a:r>
              <a:rPr lang="en-GB" sz="1500" b="1" dirty="0">
                <a:solidFill>
                  <a:schemeClr val="lt1"/>
                </a:solidFill>
              </a:rPr>
              <a:t>For additional guidance supporting LGBT+ young people, visit the NSPCC website.</a:t>
            </a:r>
          </a:p>
        </p:txBody>
      </p:sp>
    </p:spTree>
    <p:extLst>
      <p:ext uri="{BB962C8B-B14F-4D97-AF65-F5344CB8AC3E}">
        <p14:creationId xmlns:p14="http://schemas.microsoft.com/office/powerpoint/2010/main" val="2299606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1"/>
        <p:cNvGrpSpPr/>
        <p:nvPr/>
      </p:nvGrpSpPr>
      <p:grpSpPr>
        <a:xfrm>
          <a:off x="0" y="0"/>
          <a:ext cx="0" cy="0"/>
          <a:chOff x="0" y="0"/>
          <a:chExt cx="0" cy="0"/>
        </a:xfrm>
      </p:grpSpPr>
      <p:pic>
        <p:nvPicPr>
          <p:cNvPr id="483" name="Google Shape;483;p43" descr="A white text on a black background&#10;&#10;Description automatically generated"/>
          <p:cNvPicPr preferRelativeResize="0"/>
          <p:nvPr/>
        </p:nvPicPr>
        <p:blipFill rotWithShape="1">
          <a:blip r:embed="rId4">
            <a:alphaModFix/>
          </a:blip>
          <a:srcRect/>
          <a:stretch/>
        </p:blipFill>
        <p:spPr>
          <a:xfrm>
            <a:off x="6480000" y="2160000"/>
            <a:ext cx="5267325" cy="2790825"/>
          </a:xfrm>
          <a:prstGeom prst="rect">
            <a:avLst/>
          </a:prstGeom>
          <a:noFill/>
          <a:ln>
            <a:noFill/>
          </a:ln>
        </p:spPr>
      </p:pic>
      <p:pic>
        <p:nvPicPr>
          <p:cNvPr id="484" name="Google Shape;484;p43" descr="A close up of two lemons&#10;&#10;Description automatically generated"/>
          <p:cNvPicPr preferRelativeResize="0"/>
          <p:nvPr/>
        </p:nvPicPr>
        <p:blipFill rotWithShape="1">
          <a:blip r:embed="rId5">
            <a:alphaModFix/>
          </a:blip>
          <a:srcRect l="18927" t="64865" r="16626"/>
          <a:stretch/>
        </p:blipFill>
        <p:spPr>
          <a:xfrm>
            <a:off x="6609157" y="5321990"/>
            <a:ext cx="5009010" cy="1536010"/>
          </a:xfrm>
          <a:prstGeom prst="rect">
            <a:avLst/>
          </a:prstGeom>
          <a:noFill/>
          <a:ln>
            <a:noFill/>
          </a:ln>
        </p:spPr>
      </p:pic>
      <p:pic>
        <p:nvPicPr>
          <p:cNvPr id="2" name="Google Shape;401;p31">
            <a:extLst>
              <a:ext uri="{FF2B5EF4-FFF2-40B4-BE49-F238E27FC236}">
                <a16:creationId xmlns:a16="http://schemas.microsoft.com/office/drawing/2014/main" id="{DC74C2DC-871B-9DE6-E065-419C3EDB25CD}"/>
              </a:ext>
            </a:extLst>
          </p:cNvPr>
          <p:cNvPicPr preferRelativeResize="0"/>
          <p:nvPr/>
        </p:nvPicPr>
        <p:blipFill>
          <a:blip r:embed="rId6">
            <a:alphaModFix/>
          </a:blip>
          <a:srcRect l="23456" r="17284"/>
          <a:stretch/>
        </p:blipFill>
        <p:spPr>
          <a:xfrm>
            <a:off x="-2" y="1"/>
            <a:ext cx="6096000" cy="68579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9"/>
        <p:cNvGrpSpPr/>
        <p:nvPr/>
      </p:nvGrpSpPr>
      <p:grpSpPr>
        <a:xfrm>
          <a:off x="0" y="0"/>
          <a:ext cx="0" cy="0"/>
          <a:chOff x="0" y="0"/>
          <a:chExt cx="0" cy="0"/>
        </a:xfrm>
      </p:grpSpPr>
      <p:pic>
        <p:nvPicPr>
          <p:cNvPr id="491" name="Google Shape;491;g2f21fecc330_2_138" descr="A close up of two lemons&#10;&#10;Description automatically generated"/>
          <p:cNvPicPr preferRelativeResize="0"/>
          <p:nvPr/>
        </p:nvPicPr>
        <p:blipFill rotWithShape="1">
          <a:blip r:embed="rId4">
            <a:alphaModFix/>
          </a:blip>
          <a:srcRect l="18927" t="64865" r="16626"/>
          <a:stretch/>
        </p:blipFill>
        <p:spPr>
          <a:xfrm>
            <a:off x="6609157" y="5321990"/>
            <a:ext cx="5009011" cy="1536011"/>
          </a:xfrm>
          <a:prstGeom prst="rect">
            <a:avLst/>
          </a:prstGeom>
          <a:noFill/>
          <a:ln>
            <a:noFill/>
          </a:ln>
        </p:spPr>
      </p:pic>
      <p:sp>
        <p:nvSpPr>
          <p:cNvPr id="492" name="Google Shape;492;g2f21fecc330_2_138"/>
          <p:cNvSpPr txBox="1"/>
          <p:nvPr/>
        </p:nvSpPr>
        <p:spPr>
          <a:xfrm>
            <a:off x="6349825" y="-190175"/>
            <a:ext cx="54048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rgbClr val="FFFFFF"/>
              </a:buClr>
              <a:buSzPts val="3200"/>
              <a:buFont typeface="Arial"/>
              <a:buNone/>
            </a:pPr>
            <a:r>
              <a:rPr lang="en-GB" sz="1500" b="0" i="0" u="none" strike="noStrike" cap="none" dirty="0">
                <a:solidFill>
                  <a:srgbClr val="FFFFFF"/>
                </a:solidFill>
                <a:latin typeface="Arial"/>
                <a:ea typeface="Arial"/>
                <a:cs typeface="Arial"/>
                <a:sym typeface="Arial"/>
              </a:rPr>
              <a:t>Nadia is in her room, scrolling on her phone. Suddenly, she gets a message from her friend Lottie. It’s a photo.</a:t>
            </a: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500" b="0" i="0" u="none" strike="noStrike" cap="none" dirty="0">
                <a:solidFill>
                  <a:srgbClr val="FFFFFF"/>
                </a:solidFill>
                <a:latin typeface="Arial"/>
                <a:ea typeface="Arial"/>
                <a:cs typeface="Arial"/>
                <a:sym typeface="Arial"/>
              </a:rPr>
              <a:t>She opens the message. It’s a topless pic of another girl from their year. Underneath it Lottie’s written a nasty message, ‘lol she’s so ugly’.</a:t>
            </a: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500" b="0" i="0" u="none" strike="noStrike" cap="none" dirty="0">
                <a:solidFill>
                  <a:srgbClr val="FFFFFF"/>
                </a:solidFill>
                <a:latin typeface="Arial"/>
                <a:ea typeface="Arial"/>
                <a:cs typeface="Arial"/>
                <a:sym typeface="Arial"/>
              </a:rPr>
              <a:t>Nadia is shocked. She sends a message back, asking Lottie where she got the photo from.</a:t>
            </a: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500" b="0" i="0" u="none" strike="noStrike" cap="none" dirty="0">
                <a:solidFill>
                  <a:srgbClr val="FFFFFF"/>
                </a:solidFill>
                <a:latin typeface="Arial"/>
                <a:ea typeface="Arial"/>
                <a:cs typeface="Arial"/>
                <a:sym typeface="Arial"/>
              </a:rPr>
              <a:t>Lottie replies saying one of the boys at school sent it to her. Lottie finds it funny.</a:t>
            </a: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500" b="0" i="0" u="none" strike="noStrike" cap="none" dirty="0">
              <a:solidFill>
                <a:srgbClr val="FFFF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500" b="0" i="0" u="none" strike="noStrike" cap="none" dirty="0">
                <a:solidFill>
                  <a:srgbClr val="FFFFFF"/>
                </a:solidFill>
                <a:latin typeface="Arial"/>
                <a:ea typeface="Arial"/>
                <a:cs typeface="Arial"/>
                <a:sym typeface="Arial"/>
              </a:rPr>
              <a:t>Nadia is worried the other girl has no idea her photo is being shared round. She doesn’t know what to do.</a:t>
            </a:r>
            <a:endParaRPr sz="1500" b="0" i="0" u="none" strike="noStrike" cap="none" dirty="0">
              <a:solidFill>
                <a:srgbClr val="FFFFFF"/>
              </a:solidFill>
              <a:latin typeface="Arial"/>
              <a:ea typeface="Arial"/>
              <a:cs typeface="Arial"/>
              <a:sym typeface="Arial"/>
            </a:endParaRPr>
          </a:p>
        </p:txBody>
      </p:sp>
      <p:pic>
        <p:nvPicPr>
          <p:cNvPr id="493" name="Google Shape;493;g2f21fecc330_2_138"/>
          <p:cNvPicPr preferRelativeResize="0"/>
          <p:nvPr/>
        </p:nvPicPr>
        <p:blipFill rotWithShape="1">
          <a:blip r:embed="rId5">
            <a:alphaModFix/>
          </a:blip>
          <a:srcRect/>
          <a:stretch/>
        </p:blipFill>
        <p:spPr>
          <a:xfrm>
            <a:off x="6788760" y="865125"/>
            <a:ext cx="3444705" cy="522600"/>
          </a:xfrm>
          <a:prstGeom prst="rect">
            <a:avLst/>
          </a:prstGeom>
          <a:noFill/>
          <a:ln>
            <a:noFill/>
          </a:ln>
        </p:spPr>
      </p:pic>
      <p:pic>
        <p:nvPicPr>
          <p:cNvPr id="2" name="Google Shape;401;p31">
            <a:extLst>
              <a:ext uri="{FF2B5EF4-FFF2-40B4-BE49-F238E27FC236}">
                <a16:creationId xmlns:a16="http://schemas.microsoft.com/office/drawing/2014/main" id="{184070ED-58B6-F339-5736-4023A0C691F6}"/>
              </a:ext>
            </a:extLst>
          </p:cNvPr>
          <p:cNvPicPr preferRelativeResize="0"/>
          <p:nvPr/>
        </p:nvPicPr>
        <p:blipFill>
          <a:blip r:embed="rId6">
            <a:alphaModFix/>
          </a:blip>
          <a:srcRect l="23456" r="17284"/>
          <a:stretch/>
        </p:blipFill>
        <p:spPr>
          <a:xfrm>
            <a:off x="-2" y="1"/>
            <a:ext cx="6096000" cy="685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122"/>
        <p:cNvGrpSpPr/>
        <p:nvPr/>
      </p:nvGrpSpPr>
      <p:grpSpPr>
        <a:xfrm>
          <a:off x="0" y="0"/>
          <a:ext cx="0" cy="0"/>
          <a:chOff x="0" y="0"/>
          <a:chExt cx="0" cy="0"/>
        </a:xfrm>
      </p:grpSpPr>
      <p:sp>
        <p:nvSpPr>
          <p:cNvPr id="123" name="Google Shape;123;p5"/>
          <p:cNvSpPr txBox="1"/>
          <p:nvPr/>
        </p:nvSpPr>
        <p:spPr>
          <a:xfrm>
            <a:off x="3048000" y="1"/>
            <a:ext cx="6096000" cy="6857999"/>
          </a:xfrm>
          <a:prstGeom prst="rect">
            <a:avLst/>
          </a:prstGeom>
          <a:noFill/>
          <a:ln>
            <a:noFill/>
          </a:ln>
        </p:spPr>
        <p:txBody>
          <a:bodyPr spcFirstLastPara="1" wrap="square" lIns="360000" tIns="2160000" rIns="360000" bIns="360000" anchor="t" anchorCtr="0">
            <a:noAutofit/>
          </a:bodyPr>
          <a:lstStyle/>
          <a:p>
            <a:pPr marL="89992" marR="0" lvl="0" indent="0" algn="ctr" rtl="0">
              <a:lnSpc>
                <a:spcPct val="90000"/>
              </a:lnSpc>
              <a:spcBef>
                <a:spcPts val="0"/>
              </a:spcBef>
              <a:spcAft>
                <a:spcPts val="0"/>
              </a:spcAft>
              <a:buClr>
                <a:schemeClr val="lt1"/>
              </a:buClr>
              <a:buSzPts val="3200"/>
              <a:buFont typeface="Arial"/>
              <a:buNone/>
            </a:pPr>
            <a:r>
              <a:rPr lang="en-GB" sz="3200" b="1" i="0" u="none" strike="noStrike" cap="none" dirty="0">
                <a:solidFill>
                  <a:schemeClr val="lt1"/>
                </a:solidFill>
                <a:latin typeface="Arial"/>
                <a:ea typeface="Arial"/>
                <a:cs typeface="Arial"/>
                <a:sym typeface="Arial"/>
              </a:rPr>
              <a:t>What do teenagers mean when they share:</a:t>
            </a:r>
            <a:endParaRPr sz="1400" b="0" i="0" u="none" strike="noStrike" cap="none" dirty="0">
              <a:solidFill>
                <a:srgbClr val="000000"/>
              </a:solidFill>
              <a:latin typeface="Arial"/>
              <a:ea typeface="Arial"/>
              <a:cs typeface="Arial"/>
              <a:sym typeface="Arial"/>
            </a:endParaRPr>
          </a:p>
        </p:txBody>
      </p:sp>
      <p:sp>
        <p:nvSpPr>
          <p:cNvPr id="124" name="Google Shape;124;p5"/>
          <p:cNvSpPr txBox="1"/>
          <p:nvPr/>
        </p:nvSpPr>
        <p:spPr>
          <a:xfrm>
            <a:off x="4490698" y="3874743"/>
            <a:ext cx="3210604"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0"/>
              <a:buFont typeface="Arial"/>
              <a:buNone/>
            </a:pPr>
            <a:r>
              <a:rPr lang="en-GB" sz="15000" b="0" i="0" u="none" strike="noStrike" cap="none" dirty="0">
                <a:solidFill>
                  <a:srgbClr val="474747"/>
                </a:solidFill>
                <a:latin typeface="Arial"/>
                <a:ea typeface="Arial"/>
                <a:cs typeface="Arial"/>
                <a:sym typeface="Arial"/>
              </a:rPr>
              <a:t>🌮</a:t>
            </a:r>
            <a:endParaRPr sz="15000" b="0" i="0" u="none" strike="noStrike" cap="none" dirty="0">
              <a:solidFill>
                <a:schemeClr val="dk1"/>
              </a:solidFill>
              <a:latin typeface="Arial"/>
              <a:ea typeface="Arial"/>
              <a:cs typeface="Arial"/>
              <a:sym typeface="Arial"/>
            </a:endParaRPr>
          </a:p>
        </p:txBody>
      </p:sp>
      <p:pic>
        <p:nvPicPr>
          <p:cNvPr id="125" name="Google Shape;125;p5" descr="A white text on a black background&#10;&#10;Description automatically generated"/>
          <p:cNvPicPr preferRelativeResize="0"/>
          <p:nvPr/>
        </p:nvPicPr>
        <p:blipFill rotWithShape="1">
          <a:blip r:embed="rId3">
            <a:alphaModFix/>
          </a:blip>
          <a:srcRect/>
          <a:stretch/>
        </p:blipFill>
        <p:spPr>
          <a:xfrm>
            <a:off x="0" y="0"/>
            <a:ext cx="12192000" cy="1720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8"/>
        <p:cNvGrpSpPr/>
        <p:nvPr/>
      </p:nvGrpSpPr>
      <p:grpSpPr>
        <a:xfrm>
          <a:off x="0" y="0"/>
          <a:ext cx="0" cy="0"/>
          <a:chOff x="0" y="0"/>
          <a:chExt cx="0" cy="0"/>
        </a:xfrm>
      </p:grpSpPr>
      <p:sp>
        <p:nvSpPr>
          <p:cNvPr id="2" name="Google Shape;445;p35">
            <a:extLst>
              <a:ext uri="{FF2B5EF4-FFF2-40B4-BE49-F238E27FC236}">
                <a16:creationId xmlns:a16="http://schemas.microsoft.com/office/drawing/2014/main" id="{BB076601-3CA4-6AE1-B8D5-E4ADADDD5E83}"/>
              </a:ext>
            </a:extLst>
          </p:cNvPr>
          <p:cNvSpPr txBox="1"/>
          <p:nvPr/>
        </p:nvSpPr>
        <p:spPr>
          <a:xfrm>
            <a:off x="0" y="-439575"/>
            <a:ext cx="12192000" cy="6858000"/>
          </a:xfrm>
          <a:prstGeom prst="rect">
            <a:avLst/>
          </a:prstGeom>
          <a:noFill/>
          <a:ln>
            <a:noFill/>
          </a:ln>
        </p:spPr>
        <p:txBody>
          <a:bodyPr spcFirstLastPara="1" wrap="square" lIns="360000" tIns="2160000" rIns="360000" bIns="360000" anchor="t" anchorCtr="0">
            <a:noAutofit/>
          </a:bodyPr>
          <a:lstStyle/>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Here’s how to respond to common reactions to Nadia’s story.</a:t>
            </a: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chemeClr val="lt1"/>
                </a:solidFill>
                <a:latin typeface="Arial"/>
                <a:ea typeface="Arial"/>
                <a:cs typeface="Arial"/>
                <a:sym typeface="Arial"/>
              </a:rPr>
              <a:t>“Won’t Nadia get in trouble for having the photo now?”</a:t>
            </a:r>
            <a:endParaRPr sz="2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Acknowledge that it’s illegal for Nadia to have the image, but that by choosing to act and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help the girl she won’t be in trouble. But if she chooses to send it on, she could be.</a:t>
            </a: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chemeClr val="lt1"/>
                </a:solidFill>
                <a:latin typeface="Arial"/>
                <a:ea typeface="Arial"/>
                <a:cs typeface="Arial"/>
                <a:sym typeface="Arial"/>
              </a:rPr>
              <a:t>“The boys are just messing around”</a:t>
            </a:r>
            <a:endParaRPr sz="2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Reiterate that it’s illegal to share the images of someone who is under 18, or without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someone’s consent. Ask them: how would you feel if they were sharing your image?</a:t>
            </a:r>
            <a:endParaRPr sz="20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500" b="0"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chemeClr val="lt1"/>
                </a:solidFill>
                <a:latin typeface="Arial"/>
                <a:ea typeface="Arial"/>
                <a:cs typeface="Arial"/>
                <a:sym typeface="Arial"/>
              </a:rPr>
              <a:t>“Everyone sends nudes, what’s the problem?”</a:t>
            </a:r>
            <a:endParaRPr sz="2500" b="1" i="0" u="none" strike="noStrike" cap="none" dirty="0">
              <a:solidFill>
                <a:schemeClr val="lt1"/>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chemeClr val="lt1"/>
                </a:solidFill>
                <a:latin typeface="Arial"/>
                <a:ea typeface="Arial"/>
                <a:cs typeface="Arial"/>
                <a:sym typeface="Arial"/>
              </a:rPr>
              <a:t>Remind students of the law, and the Government guidelines – and potentially open </a:t>
            </a:r>
            <a:br>
              <a:rPr lang="en-GB" sz="2000" b="0" i="0" u="none" strike="noStrike" cap="none" dirty="0">
                <a:solidFill>
                  <a:schemeClr val="lt1"/>
                </a:solidFill>
                <a:latin typeface="Arial"/>
                <a:ea typeface="Arial"/>
                <a:cs typeface="Arial"/>
                <a:sym typeface="Arial"/>
              </a:rPr>
            </a:br>
            <a:r>
              <a:rPr lang="en-GB" sz="2000" b="0" i="0" u="none" strike="noStrike" cap="none" dirty="0">
                <a:solidFill>
                  <a:schemeClr val="lt1"/>
                </a:solidFill>
                <a:latin typeface="Arial"/>
                <a:ea typeface="Arial"/>
                <a:cs typeface="Arial"/>
                <a:sym typeface="Arial"/>
              </a:rPr>
              <a:t>a discussion about whether it’s right to share nude photos at any age.</a:t>
            </a:r>
            <a:endParaRPr sz="2000" b="0" i="0" u="none" strike="noStrike" cap="none" dirty="0">
              <a:solidFill>
                <a:schemeClr val="lt1"/>
              </a:solidFill>
              <a:latin typeface="Arial"/>
              <a:ea typeface="Arial"/>
              <a:cs typeface="Arial"/>
              <a:sym typeface="Arial"/>
            </a:endParaRPr>
          </a:p>
        </p:txBody>
      </p:sp>
      <p:pic>
        <p:nvPicPr>
          <p:cNvPr id="3" name="Google Shape;446;p35" descr="A close up of two lemons&#10;&#10;Description automatically generated">
            <a:extLst>
              <a:ext uri="{FF2B5EF4-FFF2-40B4-BE49-F238E27FC236}">
                <a16:creationId xmlns:a16="http://schemas.microsoft.com/office/drawing/2014/main" id="{844F746F-9922-77FF-F964-C5F6455EDCCA}"/>
              </a:ext>
            </a:extLst>
          </p:cNvPr>
          <p:cNvPicPr preferRelativeResize="0"/>
          <p:nvPr/>
        </p:nvPicPr>
        <p:blipFill rotWithShape="1">
          <a:blip r:embed="rId4">
            <a:alphaModFix/>
          </a:blip>
          <a:srcRect l="18927" t="64865" r="16626"/>
          <a:stretch/>
        </p:blipFill>
        <p:spPr>
          <a:xfrm>
            <a:off x="3591494" y="5321990"/>
            <a:ext cx="5009011" cy="1536011"/>
          </a:xfrm>
          <a:prstGeom prst="rect">
            <a:avLst/>
          </a:prstGeom>
          <a:noFill/>
          <a:ln>
            <a:noFill/>
          </a:ln>
        </p:spPr>
      </p:pic>
      <p:pic>
        <p:nvPicPr>
          <p:cNvPr id="4" name="Google Shape;447;p35">
            <a:extLst>
              <a:ext uri="{FF2B5EF4-FFF2-40B4-BE49-F238E27FC236}">
                <a16:creationId xmlns:a16="http://schemas.microsoft.com/office/drawing/2014/main" id="{6A77AF7E-A0E6-EBCB-F4EE-E6E73ED44F70}"/>
              </a:ext>
            </a:extLst>
          </p:cNvPr>
          <p:cNvPicPr preferRelativeResize="0"/>
          <p:nvPr/>
        </p:nvPicPr>
        <p:blipFill rotWithShape="1">
          <a:blip r:embed="rId5">
            <a:alphaModFix/>
          </a:blip>
          <a:srcRect/>
          <a:stretch/>
        </p:blipFill>
        <p:spPr>
          <a:xfrm>
            <a:off x="3665371" y="312375"/>
            <a:ext cx="4861242" cy="737500"/>
          </a:xfrm>
          <a:prstGeom prst="rect">
            <a:avLst/>
          </a:prstGeom>
          <a:noFill/>
          <a:ln>
            <a:noFill/>
          </a:ln>
        </p:spPr>
      </p:pic>
      <p:pic>
        <p:nvPicPr>
          <p:cNvPr id="5" name="Google Shape;448;p35">
            <a:extLst>
              <a:ext uri="{FF2B5EF4-FFF2-40B4-BE49-F238E27FC236}">
                <a16:creationId xmlns:a16="http://schemas.microsoft.com/office/drawing/2014/main" id="{B25F613A-5541-E073-3513-DF145F0EC270}"/>
              </a:ext>
            </a:extLst>
          </p:cNvPr>
          <p:cNvPicPr preferRelativeResize="0"/>
          <p:nvPr/>
        </p:nvPicPr>
        <p:blipFill rotWithShape="1">
          <a:blip r:embed="rId6">
            <a:alphaModFix/>
          </a:blip>
          <a:srcRect/>
          <a:stretch/>
        </p:blipFill>
        <p:spPr>
          <a:xfrm>
            <a:off x="1530805" y="944626"/>
            <a:ext cx="9130384" cy="737500"/>
          </a:xfrm>
          <a:prstGeom prst="rect">
            <a:avLst/>
          </a:prstGeom>
          <a:noFill/>
          <a:ln>
            <a:noFill/>
          </a:ln>
        </p:spPr>
      </p:pic>
      <p:sp>
        <p:nvSpPr>
          <p:cNvPr id="6" name="Google Shape;295;p22">
            <a:extLst>
              <a:ext uri="{FF2B5EF4-FFF2-40B4-BE49-F238E27FC236}">
                <a16:creationId xmlns:a16="http://schemas.microsoft.com/office/drawing/2014/main" id="{A4C7FD79-7362-DA09-7BDC-359D88628329}"/>
              </a:ext>
            </a:extLst>
          </p:cNvPr>
          <p:cNvSpPr txBox="1"/>
          <p:nvPr/>
        </p:nvSpPr>
        <p:spPr>
          <a:xfrm>
            <a:off x="226080" y="263775"/>
            <a:ext cx="3012420" cy="457149"/>
          </a:xfrm>
          <a:prstGeom prst="rect">
            <a:avLst/>
          </a:prstGeom>
          <a:solidFill>
            <a:srgbClr val="FF0000"/>
          </a:solidFill>
          <a:ln>
            <a:noFill/>
          </a:ln>
        </p:spPr>
        <p:txBody>
          <a:bodyPr spcFirstLastPara="1" wrap="none" lIns="90000" tIns="90000" rIns="90000" bIns="90000" anchor="t" anchorCtr="0">
            <a:noAutofit/>
          </a:bodyPr>
          <a:lstStyle/>
          <a:p>
            <a:pPr algn="ctr"/>
            <a:r>
              <a:rPr lang="en-GB" sz="2000" b="1" dirty="0">
                <a:solidFill>
                  <a:srgbClr val="FFFFFF"/>
                </a:solidFill>
                <a:effectLst/>
                <a:latin typeface="Helvetica" pitchFamily="2" charset="0"/>
              </a:rPr>
              <a:t>Session preparation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8"/>
        <p:cNvGrpSpPr/>
        <p:nvPr/>
      </p:nvGrpSpPr>
      <p:grpSpPr>
        <a:xfrm>
          <a:off x="0" y="0"/>
          <a:ext cx="0" cy="0"/>
          <a:chOff x="0" y="0"/>
          <a:chExt cx="0" cy="0"/>
        </a:xfrm>
      </p:grpSpPr>
      <p:pic>
        <p:nvPicPr>
          <p:cNvPr id="499" name="Google Shape;499;p44" descr="A close up of two lemons&#10;&#10;Description automatically generated"/>
          <p:cNvPicPr preferRelativeResize="0"/>
          <p:nvPr/>
        </p:nvPicPr>
        <p:blipFill rotWithShape="1">
          <a:blip r:embed="rId4">
            <a:alphaModFix/>
          </a:blip>
          <a:srcRect l="18927" t="64865" r="16626"/>
          <a:stretch/>
        </p:blipFill>
        <p:spPr>
          <a:xfrm>
            <a:off x="3591494" y="5321990"/>
            <a:ext cx="5009010" cy="1536010"/>
          </a:xfrm>
          <a:prstGeom prst="rect">
            <a:avLst/>
          </a:prstGeom>
          <a:noFill/>
          <a:ln>
            <a:noFill/>
          </a:ln>
        </p:spPr>
      </p:pic>
      <p:pic>
        <p:nvPicPr>
          <p:cNvPr id="500" name="Google Shape;500;p44"/>
          <p:cNvPicPr preferRelativeResize="0"/>
          <p:nvPr/>
        </p:nvPicPr>
        <p:blipFill rotWithShape="1">
          <a:blip r:embed="rId5">
            <a:alphaModFix/>
          </a:blip>
          <a:srcRect/>
          <a:stretch/>
        </p:blipFill>
        <p:spPr>
          <a:xfrm>
            <a:off x="3665371" y="312375"/>
            <a:ext cx="4861242" cy="737500"/>
          </a:xfrm>
          <a:prstGeom prst="rect">
            <a:avLst/>
          </a:prstGeom>
          <a:noFill/>
          <a:ln>
            <a:noFill/>
          </a:ln>
        </p:spPr>
      </p:pic>
      <p:pic>
        <p:nvPicPr>
          <p:cNvPr id="501" name="Google Shape;501;p44"/>
          <p:cNvPicPr preferRelativeResize="0"/>
          <p:nvPr/>
        </p:nvPicPr>
        <p:blipFill rotWithShape="1">
          <a:blip r:embed="rId6">
            <a:alphaModFix/>
          </a:blip>
          <a:srcRect/>
          <a:stretch/>
        </p:blipFill>
        <p:spPr>
          <a:xfrm>
            <a:off x="4241841" y="944616"/>
            <a:ext cx="3708318" cy="737509"/>
          </a:xfrm>
          <a:prstGeom prst="rect">
            <a:avLst/>
          </a:prstGeom>
          <a:noFill/>
          <a:ln>
            <a:noFill/>
          </a:ln>
        </p:spPr>
      </p:pic>
      <p:sp>
        <p:nvSpPr>
          <p:cNvPr id="502" name="Google Shape;502;p44"/>
          <p:cNvSpPr txBox="1"/>
          <p:nvPr/>
        </p:nvSpPr>
        <p:spPr>
          <a:xfrm>
            <a:off x="1589325" y="535350"/>
            <a:ext cx="9013500" cy="6322800"/>
          </a:xfrm>
          <a:prstGeom prst="rect">
            <a:avLst/>
          </a:prstGeom>
          <a:noFill/>
          <a:ln>
            <a:noFill/>
          </a:ln>
        </p:spPr>
        <p:txBody>
          <a:bodyPr spcFirstLastPara="1" wrap="square" lIns="0" tIns="2160000" rIns="0" bIns="0" anchor="t" anchorCtr="0">
            <a:noAutofit/>
          </a:bodyPr>
          <a:lstStyle/>
          <a:p>
            <a:pPr marR="0" lvl="0" indent="0" algn="ctr" rtl="0">
              <a:lnSpc>
                <a:spcPct val="100000"/>
              </a:lnSpc>
              <a:spcBef>
                <a:spcPts val="0"/>
              </a:spcBef>
              <a:spcAft>
                <a:spcPts val="0"/>
              </a:spcAft>
              <a:buNone/>
            </a:pPr>
            <a:r>
              <a:rPr lang="en-GB" sz="3000" dirty="0">
                <a:solidFill>
                  <a:schemeClr val="lt1"/>
                </a:solidFill>
              </a:rPr>
              <a:t>Imagine Nadia tells you that a pupil’s nude </a:t>
            </a:r>
            <a:br>
              <a:rPr lang="en-GB" sz="3000" dirty="0">
                <a:solidFill>
                  <a:schemeClr val="lt1"/>
                </a:solidFill>
              </a:rPr>
            </a:br>
            <a:r>
              <a:rPr lang="en-GB" sz="3000" dirty="0">
                <a:solidFill>
                  <a:schemeClr val="lt1"/>
                </a:solidFill>
              </a:rPr>
              <a:t>photo is being shared around the year group </a:t>
            </a:r>
            <a:br>
              <a:rPr lang="en-GB" sz="3000" dirty="0">
                <a:solidFill>
                  <a:schemeClr val="lt1"/>
                </a:solidFill>
              </a:rPr>
            </a:br>
            <a:r>
              <a:rPr lang="en-GB" sz="3000" dirty="0">
                <a:solidFill>
                  <a:schemeClr val="lt1"/>
                </a:solidFill>
              </a:rPr>
              <a:t>without their consent.</a:t>
            </a:r>
            <a:endParaRPr sz="3000" dirty="0">
              <a:solidFill>
                <a:schemeClr val="lt1"/>
              </a:solidFill>
            </a:endParaRPr>
          </a:p>
          <a:p>
            <a:pPr marR="0" lvl="0" indent="0" algn="ctr" rtl="0">
              <a:lnSpc>
                <a:spcPct val="100000"/>
              </a:lnSpc>
              <a:spcBef>
                <a:spcPts val="0"/>
              </a:spcBef>
              <a:spcAft>
                <a:spcPts val="0"/>
              </a:spcAft>
              <a:buNone/>
            </a:pPr>
            <a:endParaRPr sz="3000" dirty="0">
              <a:solidFill>
                <a:schemeClr val="lt1"/>
              </a:solidFill>
            </a:endParaRPr>
          </a:p>
          <a:p>
            <a:pPr marR="0" lvl="0" indent="0" algn="ctr" rtl="0">
              <a:lnSpc>
                <a:spcPct val="100000"/>
              </a:lnSpc>
              <a:spcBef>
                <a:spcPts val="0"/>
              </a:spcBef>
              <a:spcAft>
                <a:spcPts val="0"/>
              </a:spcAft>
              <a:buNone/>
            </a:pPr>
            <a:r>
              <a:rPr lang="en-GB" sz="3000" dirty="0">
                <a:solidFill>
                  <a:schemeClr val="lt1"/>
                </a:solidFill>
              </a:rPr>
              <a:t>What do you do next?</a:t>
            </a:r>
            <a:endParaRPr sz="3000" dirty="0">
              <a:solidFill>
                <a:schemeClr val="lt1"/>
              </a:solidFill>
            </a:endParaRPr>
          </a:p>
        </p:txBody>
      </p:sp>
    </p:spTree>
    <p:extLst>
      <p:ext uri="{BB962C8B-B14F-4D97-AF65-F5344CB8AC3E}">
        <p14:creationId xmlns:p14="http://schemas.microsoft.com/office/powerpoint/2010/main" val="929284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7"/>
        <p:cNvGrpSpPr/>
        <p:nvPr/>
      </p:nvGrpSpPr>
      <p:grpSpPr>
        <a:xfrm>
          <a:off x="0" y="0"/>
          <a:ext cx="0" cy="0"/>
          <a:chOff x="0" y="0"/>
          <a:chExt cx="0" cy="0"/>
        </a:xfrm>
      </p:grpSpPr>
      <p:pic>
        <p:nvPicPr>
          <p:cNvPr id="508" name="Google Shape;508;p45" descr="A close up of two lemons&#10;&#10;Description automatically generated"/>
          <p:cNvPicPr preferRelativeResize="0"/>
          <p:nvPr/>
        </p:nvPicPr>
        <p:blipFill rotWithShape="1">
          <a:blip r:embed="rId4">
            <a:alphaModFix/>
          </a:blip>
          <a:srcRect l="18927" t="64865" r="16626"/>
          <a:stretch/>
        </p:blipFill>
        <p:spPr>
          <a:xfrm>
            <a:off x="656319" y="5321990"/>
            <a:ext cx="5009011" cy="1536011"/>
          </a:xfrm>
          <a:prstGeom prst="rect">
            <a:avLst/>
          </a:prstGeom>
          <a:noFill/>
          <a:ln>
            <a:noFill/>
          </a:ln>
        </p:spPr>
      </p:pic>
      <p:pic>
        <p:nvPicPr>
          <p:cNvPr id="509" name="Google Shape;509;p45"/>
          <p:cNvPicPr preferRelativeResize="0"/>
          <p:nvPr/>
        </p:nvPicPr>
        <p:blipFill rotWithShape="1">
          <a:blip r:embed="rId5">
            <a:alphaModFix/>
          </a:blip>
          <a:srcRect/>
          <a:stretch/>
        </p:blipFill>
        <p:spPr>
          <a:xfrm>
            <a:off x="3665371" y="312375"/>
            <a:ext cx="4861242" cy="737500"/>
          </a:xfrm>
          <a:prstGeom prst="rect">
            <a:avLst/>
          </a:prstGeom>
          <a:noFill/>
          <a:ln>
            <a:noFill/>
          </a:ln>
        </p:spPr>
      </p:pic>
      <p:pic>
        <p:nvPicPr>
          <p:cNvPr id="510" name="Google Shape;510;p45"/>
          <p:cNvPicPr preferRelativeResize="0"/>
          <p:nvPr/>
        </p:nvPicPr>
        <p:blipFill>
          <a:blip r:embed="rId6">
            <a:alphaModFix/>
          </a:blip>
          <a:stretch>
            <a:fillRect/>
          </a:stretch>
        </p:blipFill>
        <p:spPr>
          <a:xfrm>
            <a:off x="1587805" y="944622"/>
            <a:ext cx="9016393" cy="737500"/>
          </a:xfrm>
          <a:prstGeom prst="rect">
            <a:avLst/>
          </a:prstGeom>
          <a:noFill/>
          <a:ln>
            <a:noFill/>
          </a:ln>
        </p:spPr>
      </p:pic>
      <p:sp>
        <p:nvSpPr>
          <p:cNvPr id="511" name="Google Shape;511;p45"/>
          <p:cNvSpPr txBox="1"/>
          <p:nvPr/>
        </p:nvSpPr>
        <p:spPr>
          <a:xfrm>
            <a:off x="609175" y="812300"/>
            <a:ext cx="5505900" cy="3484500"/>
          </a:xfrm>
          <a:prstGeom prst="rect">
            <a:avLst/>
          </a:prstGeom>
          <a:noFill/>
          <a:ln>
            <a:noFill/>
          </a:ln>
        </p:spPr>
        <p:txBody>
          <a:bodyPr spcFirstLastPara="1" wrap="square" lIns="360000" tIns="1440000" rIns="360000" bIns="360000" anchor="t" anchorCtr="0">
            <a:noAutofit/>
          </a:bodyPr>
          <a:lstStyle/>
          <a:p>
            <a:pPr marR="0" lvl="0" algn="l" rtl="0">
              <a:lnSpc>
                <a:spcPct val="100000"/>
              </a:lnSpc>
              <a:spcBef>
                <a:spcPts val="0"/>
              </a:spcBef>
              <a:spcAft>
                <a:spcPts val="0"/>
              </a:spcAft>
            </a:pPr>
            <a:r>
              <a:rPr lang="en-GB" sz="1500" b="1" dirty="0">
                <a:solidFill>
                  <a:schemeClr val="lt1"/>
                </a:solidFill>
              </a:rPr>
              <a:t>If Nadia confided in you, you should:</a:t>
            </a:r>
            <a:endParaRPr sz="1500" b="1"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Choose a room or space she feels comfortable in</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Ask who shared the image and where she thinks they came from initially</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Ask who else may have seen the images</a:t>
            </a:r>
            <a:endParaRPr sz="1500" dirty="0">
              <a:solidFill>
                <a:schemeClr val="lt1"/>
              </a:solidFill>
            </a:endParaRPr>
          </a:p>
        </p:txBody>
      </p:sp>
      <p:sp>
        <p:nvSpPr>
          <p:cNvPr id="512" name="Google Shape;512;p45"/>
          <p:cNvSpPr txBox="1"/>
          <p:nvPr/>
        </p:nvSpPr>
        <p:spPr>
          <a:xfrm>
            <a:off x="6096000" y="812300"/>
            <a:ext cx="5598600" cy="3484500"/>
          </a:xfrm>
          <a:prstGeom prst="rect">
            <a:avLst/>
          </a:prstGeom>
          <a:noFill/>
          <a:ln>
            <a:noFill/>
          </a:ln>
        </p:spPr>
        <p:txBody>
          <a:bodyPr spcFirstLastPara="1" wrap="square" lIns="91425" tIns="1440000" rIns="91425" bIns="46800" anchor="t" anchorCtr="0">
            <a:noAutofit/>
          </a:bodyPr>
          <a:lstStyle/>
          <a:p>
            <a:pPr marL="0" marR="0" lvl="0" indent="0" algn="l" rtl="0">
              <a:lnSpc>
                <a:spcPct val="100000"/>
              </a:lnSpc>
              <a:spcBef>
                <a:spcPts val="0"/>
              </a:spcBef>
              <a:spcAft>
                <a:spcPts val="0"/>
              </a:spcAft>
              <a:buNone/>
            </a:pPr>
            <a:r>
              <a:rPr lang="en-GB" sz="1500" b="1" dirty="0">
                <a:solidFill>
                  <a:schemeClr val="lt1"/>
                </a:solidFill>
              </a:rPr>
              <a:t>Going further, you should:</a:t>
            </a:r>
            <a:endParaRPr sz="1500" b="1"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Speak to the girl whose image is being shared</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Ask her to explain the situation, without blaming her – </a:t>
            </a:r>
            <a:br>
              <a:rPr lang="en-GB" sz="1500" dirty="0">
                <a:solidFill>
                  <a:schemeClr val="lt1"/>
                </a:solidFill>
              </a:rPr>
            </a:br>
            <a:r>
              <a:rPr lang="en-GB" sz="1500" dirty="0">
                <a:solidFill>
                  <a:schemeClr val="lt1"/>
                </a:solidFill>
              </a:rPr>
              <a:t>if she is aware</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Recommend that she uses Report Remove – also talk </a:t>
            </a:r>
            <a:br>
              <a:rPr lang="en-GB" sz="1500" dirty="0">
                <a:solidFill>
                  <a:schemeClr val="lt1"/>
                </a:solidFill>
              </a:rPr>
            </a:br>
            <a:r>
              <a:rPr lang="en-GB" sz="1500" dirty="0">
                <a:solidFill>
                  <a:schemeClr val="lt1"/>
                </a:solidFill>
              </a:rPr>
              <a:t>to her parents, and the DSL</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If the girl’s parents think it necessary, speak to the police</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You should also speak to Lottie, to discuss the issues with image sharing, and how serious it is – without placing blame on her</a:t>
            </a:r>
            <a:br>
              <a:rPr lang="en-GB" sz="1500" dirty="0">
                <a:solidFill>
                  <a:schemeClr val="lt1"/>
                </a:solidFill>
              </a:rPr>
            </a:br>
            <a:endParaRPr sz="1500" dirty="0">
              <a:solidFill>
                <a:schemeClr val="lt1"/>
              </a:solidFill>
            </a:endParaRPr>
          </a:p>
          <a:p>
            <a:pPr marL="285750" marR="0" lvl="0" indent="-285750" algn="l" rtl="0">
              <a:lnSpc>
                <a:spcPct val="100000"/>
              </a:lnSpc>
              <a:spcBef>
                <a:spcPts val="0"/>
              </a:spcBef>
              <a:spcAft>
                <a:spcPts val="0"/>
              </a:spcAft>
              <a:buClr>
                <a:schemeClr val="lt1"/>
              </a:buClr>
              <a:buSzPts val="1500"/>
              <a:buFont typeface="Arial" panose="020B0604020202020204" pitchFamily="34" charset="0"/>
              <a:buChar char="•"/>
            </a:pPr>
            <a:r>
              <a:rPr lang="en-GB" sz="1500" dirty="0">
                <a:solidFill>
                  <a:schemeClr val="lt1"/>
                </a:solidFill>
              </a:rPr>
              <a:t>Speak to the boys that may have seen or have shared </a:t>
            </a:r>
            <a:br>
              <a:rPr lang="en-GB" sz="1500" dirty="0">
                <a:solidFill>
                  <a:schemeClr val="lt1"/>
                </a:solidFill>
              </a:rPr>
            </a:br>
            <a:r>
              <a:rPr lang="en-GB" sz="1500" dirty="0">
                <a:solidFill>
                  <a:schemeClr val="lt1"/>
                </a:solidFill>
              </a:rPr>
              <a:t>the image – and potentially their parents</a:t>
            </a:r>
            <a:endParaRPr sz="1500" dirty="0">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7"/>
        <p:cNvGrpSpPr/>
        <p:nvPr/>
      </p:nvGrpSpPr>
      <p:grpSpPr>
        <a:xfrm>
          <a:off x="0" y="0"/>
          <a:ext cx="0" cy="0"/>
          <a:chOff x="0" y="0"/>
          <a:chExt cx="0" cy="0"/>
        </a:xfrm>
      </p:grpSpPr>
      <p:pic>
        <p:nvPicPr>
          <p:cNvPr id="519" name="Google Shape;519;p48"/>
          <p:cNvPicPr preferRelativeResize="0"/>
          <p:nvPr/>
        </p:nvPicPr>
        <p:blipFill rotWithShape="1">
          <a:blip r:embed="rId4">
            <a:alphaModFix/>
          </a:blip>
          <a:srcRect/>
          <a:stretch/>
        </p:blipFill>
        <p:spPr>
          <a:xfrm>
            <a:off x="6480000" y="2160000"/>
            <a:ext cx="4524375" cy="2790825"/>
          </a:xfrm>
          <a:prstGeom prst="rect">
            <a:avLst/>
          </a:prstGeom>
          <a:noFill/>
          <a:ln>
            <a:noFill/>
          </a:ln>
        </p:spPr>
      </p:pic>
      <p:pic>
        <p:nvPicPr>
          <p:cNvPr id="520" name="Google Shape;520;p48" descr="A black background with a black square&#10;&#10;Description automatically generated with medium confidence"/>
          <p:cNvPicPr preferRelativeResize="0"/>
          <p:nvPr/>
        </p:nvPicPr>
        <p:blipFill rotWithShape="1">
          <a:blip r:embed="rId5">
            <a:alphaModFix/>
          </a:blip>
          <a:srcRect t="36373" r="77153"/>
          <a:stretch/>
        </p:blipFill>
        <p:spPr>
          <a:xfrm flipH="1">
            <a:off x="10416209" y="4076286"/>
            <a:ext cx="1775791" cy="2781714"/>
          </a:xfrm>
          <a:prstGeom prst="rect">
            <a:avLst/>
          </a:prstGeom>
          <a:noFill/>
          <a:ln>
            <a:noFill/>
          </a:ln>
        </p:spPr>
      </p:pic>
      <p:pic>
        <p:nvPicPr>
          <p:cNvPr id="2" name="Google Shape;463;p36">
            <a:extLst>
              <a:ext uri="{FF2B5EF4-FFF2-40B4-BE49-F238E27FC236}">
                <a16:creationId xmlns:a16="http://schemas.microsoft.com/office/drawing/2014/main" id="{17F1B4C0-C280-AEEC-F346-911600237875}"/>
              </a:ext>
            </a:extLst>
          </p:cNvPr>
          <p:cNvPicPr preferRelativeResize="0"/>
          <p:nvPr/>
        </p:nvPicPr>
        <p:blipFill>
          <a:blip r:embed="rId6">
            <a:alphaModFix/>
          </a:blip>
          <a:srcRect l="30160" t="6438" r="20046" b="9536"/>
          <a:stretch/>
        </p:blipFill>
        <p:spPr>
          <a:xfrm>
            <a:off x="0" y="-1"/>
            <a:ext cx="6096000" cy="68579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5"/>
        <p:cNvGrpSpPr/>
        <p:nvPr/>
      </p:nvGrpSpPr>
      <p:grpSpPr>
        <a:xfrm>
          <a:off x="0" y="0"/>
          <a:ext cx="0" cy="0"/>
          <a:chOff x="0" y="0"/>
          <a:chExt cx="0" cy="0"/>
        </a:xfrm>
      </p:grpSpPr>
      <p:pic>
        <p:nvPicPr>
          <p:cNvPr id="527" name="Google Shape;527;g2f21fecc330_2_157" descr="A black background with a black square&#10;&#10;Description automatically generated with medium confidence"/>
          <p:cNvPicPr preferRelativeResize="0"/>
          <p:nvPr/>
        </p:nvPicPr>
        <p:blipFill rotWithShape="1">
          <a:blip r:embed="rId4">
            <a:alphaModFix/>
          </a:blip>
          <a:srcRect t="36374" r="77152"/>
          <a:stretch/>
        </p:blipFill>
        <p:spPr>
          <a:xfrm flipH="1">
            <a:off x="10416211" y="4076286"/>
            <a:ext cx="1775789" cy="2781713"/>
          </a:xfrm>
          <a:prstGeom prst="rect">
            <a:avLst/>
          </a:prstGeom>
          <a:noFill/>
          <a:ln>
            <a:noFill/>
          </a:ln>
        </p:spPr>
      </p:pic>
      <p:sp>
        <p:nvSpPr>
          <p:cNvPr id="528" name="Google Shape;528;g2f21fecc330_2_157"/>
          <p:cNvSpPr txBox="1"/>
          <p:nvPr/>
        </p:nvSpPr>
        <p:spPr>
          <a:xfrm>
            <a:off x="6349825" y="-190175"/>
            <a:ext cx="4984800" cy="6869100"/>
          </a:xfrm>
          <a:prstGeom prst="rect">
            <a:avLst/>
          </a:prstGeom>
          <a:noFill/>
          <a:ln>
            <a:noFill/>
          </a:ln>
        </p:spPr>
        <p:txBody>
          <a:bodyPr spcFirstLastPara="1" wrap="square" lIns="360000" tIns="1800000" rIns="360000" bIns="0" anchor="t" anchorCtr="0">
            <a:noAutofit/>
          </a:bodyPr>
          <a:lstStyle/>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Rhys is in his room, scrolling on his phone. He gets a follow request and a message from a girl. He thinks she looks really good in her profile pic.</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They start sending messages back and forth, and Rhys thinks they’re getting on. The girl says she thinks Rhys is cute. They start flirting, then the girl asks to start a video call. </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Rhys joins the call and it looks like the girl’s naked. It looks real. She’s still messaging Rhys, pressuring him to copy the sexual things she’s doing on screen. He does it. </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Then, suddenly, the ‘girl’ ends the call. She starts to sound aggressive, saying she’s recorded what Rhys did and threatens to send it to all his followers. She plays the video back to prove she’s serious.</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Rhys is stunned. He begs her not to share the video with anyone. She says he needs to pay her £500, otherwise she’ll share it with everyone he knows. </a:t>
            </a: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endParaRPr sz="1200" b="0" i="0" u="none" strike="noStrike" cap="none" dirty="0">
              <a:solidFill>
                <a:srgbClr val="0432FF"/>
              </a:solidFill>
              <a:latin typeface="Arial"/>
              <a:ea typeface="Arial"/>
              <a:cs typeface="Arial"/>
              <a:sym typeface="Arial"/>
            </a:endParaRPr>
          </a:p>
          <a:p>
            <a:pPr marL="89535" marR="0" lvl="0" indent="0" algn="l" rtl="0">
              <a:lnSpc>
                <a:spcPct val="100000"/>
              </a:lnSpc>
              <a:spcBef>
                <a:spcPts val="0"/>
              </a:spcBef>
              <a:spcAft>
                <a:spcPts val="0"/>
              </a:spcAft>
              <a:buClr>
                <a:srgbClr val="FFFFFF"/>
              </a:buClr>
              <a:buSzPts val="3200"/>
              <a:buFont typeface="Arial"/>
              <a:buNone/>
            </a:pPr>
            <a:r>
              <a:rPr lang="en-GB" sz="1200" b="0" i="0" u="none" strike="noStrike" cap="none" dirty="0">
                <a:solidFill>
                  <a:srgbClr val="0432FF"/>
                </a:solidFill>
                <a:latin typeface="Arial"/>
                <a:ea typeface="Arial"/>
                <a:cs typeface="Arial"/>
                <a:sym typeface="Arial"/>
              </a:rPr>
              <a:t>Rhys panics and blocks her. But he’s terrified that his video will be shared.</a:t>
            </a:r>
            <a:endParaRPr sz="1200" b="0" i="0" u="none" strike="noStrike" cap="none" dirty="0">
              <a:solidFill>
                <a:srgbClr val="0432FF"/>
              </a:solidFill>
              <a:latin typeface="Arial"/>
              <a:ea typeface="Arial"/>
              <a:cs typeface="Arial"/>
              <a:sym typeface="Arial"/>
            </a:endParaRPr>
          </a:p>
        </p:txBody>
      </p:sp>
      <p:pic>
        <p:nvPicPr>
          <p:cNvPr id="529" name="Google Shape;529;g2f21fecc330_2_157"/>
          <p:cNvPicPr preferRelativeResize="0"/>
          <p:nvPr/>
        </p:nvPicPr>
        <p:blipFill rotWithShape="1">
          <a:blip r:embed="rId5">
            <a:alphaModFix/>
          </a:blip>
          <a:srcRect/>
          <a:stretch/>
        </p:blipFill>
        <p:spPr>
          <a:xfrm>
            <a:off x="6777398" y="865125"/>
            <a:ext cx="2981077" cy="522600"/>
          </a:xfrm>
          <a:prstGeom prst="rect">
            <a:avLst/>
          </a:prstGeom>
          <a:noFill/>
          <a:ln>
            <a:noFill/>
          </a:ln>
        </p:spPr>
      </p:pic>
      <p:pic>
        <p:nvPicPr>
          <p:cNvPr id="2" name="Google Shape;463;p36">
            <a:extLst>
              <a:ext uri="{FF2B5EF4-FFF2-40B4-BE49-F238E27FC236}">
                <a16:creationId xmlns:a16="http://schemas.microsoft.com/office/drawing/2014/main" id="{89FD1313-4D16-974C-DAEF-1B3CCFA9D24D}"/>
              </a:ext>
            </a:extLst>
          </p:cNvPr>
          <p:cNvPicPr preferRelativeResize="0"/>
          <p:nvPr/>
        </p:nvPicPr>
        <p:blipFill>
          <a:blip r:embed="rId6">
            <a:alphaModFix/>
          </a:blip>
          <a:srcRect l="30160" t="6438" r="20046" b="9536"/>
          <a:stretch/>
        </p:blipFill>
        <p:spPr>
          <a:xfrm>
            <a:off x="0" y="-1"/>
            <a:ext cx="6096000" cy="68579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4"/>
        <p:cNvGrpSpPr/>
        <p:nvPr/>
      </p:nvGrpSpPr>
      <p:grpSpPr>
        <a:xfrm>
          <a:off x="0" y="0"/>
          <a:ext cx="0" cy="0"/>
          <a:chOff x="0" y="0"/>
          <a:chExt cx="0" cy="0"/>
        </a:xfrm>
      </p:grpSpPr>
      <p:sp>
        <p:nvSpPr>
          <p:cNvPr id="2" name="Google Shape;505;g2f213c1349c_0_95">
            <a:extLst>
              <a:ext uri="{FF2B5EF4-FFF2-40B4-BE49-F238E27FC236}">
                <a16:creationId xmlns:a16="http://schemas.microsoft.com/office/drawing/2014/main" id="{DE246F94-5613-D145-D317-8B91829FD086}"/>
              </a:ext>
            </a:extLst>
          </p:cNvPr>
          <p:cNvSpPr txBox="1"/>
          <p:nvPr/>
        </p:nvSpPr>
        <p:spPr>
          <a:xfrm>
            <a:off x="0" y="-249225"/>
            <a:ext cx="12192000" cy="6858000"/>
          </a:xfrm>
          <a:prstGeom prst="rect">
            <a:avLst/>
          </a:prstGeom>
          <a:noFill/>
          <a:ln>
            <a:noFill/>
          </a:ln>
        </p:spPr>
        <p:txBody>
          <a:bodyPr spcFirstLastPara="1" wrap="square" lIns="360000" tIns="2160000" rIns="360000" bIns="360000" anchor="t" anchorCtr="0">
            <a:noAutofit/>
          </a:bodyPr>
          <a:lstStyle/>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rgbClr val="0432FF"/>
                </a:solidFill>
                <a:latin typeface="Arial"/>
                <a:ea typeface="Arial"/>
                <a:cs typeface="Arial"/>
                <a:sym typeface="Arial"/>
              </a:rPr>
              <a:t>Here’s how to respond to common reactions to Rhys’s story.</a:t>
            </a: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rgbClr val="0432FF"/>
                </a:solidFill>
                <a:latin typeface="Arial"/>
                <a:ea typeface="Arial"/>
                <a:cs typeface="Arial"/>
                <a:sym typeface="Arial"/>
              </a:rPr>
              <a:t>“It’s Rhys’ own fault for adding someone he doesn’t know”</a:t>
            </a:r>
            <a:endParaRPr sz="2500" b="1"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rgbClr val="0432FF"/>
                </a:solidFill>
                <a:latin typeface="Arial"/>
                <a:ea typeface="Arial"/>
                <a:cs typeface="Arial"/>
                <a:sym typeface="Arial"/>
              </a:rPr>
              <a:t>Ask the class whether they’ve ever added a stranger online – the majority will have. Acknowledge the pressures to be popular online. Stress that Rhys was taken advantage of – and it’s not his fault.</a:t>
            </a: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rgbClr val="0432FF"/>
                </a:solidFill>
                <a:latin typeface="Arial"/>
                <a:ea typeface="Arial"/>
                <a:cs typeface="Arial"/>
                <a:sym typeface="Arial"/>
              </a:rPr>
              <a:t>“The girl was just joking”</a:t>
            </a:r>
            <a:endParaRPr sz="2500" b="1"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rgbClr val="0432FF"/>
                </a:solidFill>
                <a:latin typeface="Arial"/>
                <a:ea typeface="Arial"/>
                <a:cs typeface="Arial"/>
                <a:sym typeface="Arial"/>
              </a:rPr>
              <a:t>Explain that this type of extortion is a real, widespread issue, and it can have </a:t>
            </a:r>
            <a:br>
              <a:rPr lang="en-GB" sz="2000" b="0" i="0" u="none" strike="noStrike" cap="none" dirty="0">
                <a:solidFill>
                  <a:srgbClr val="0432FF"/>
                </a:solidFill>
                <a:latin typeface="Arial"/>
                <a:ea typeface="Arial"/>
                <a:cs typeface="Arial"/>
                <a:sym typeface="Arial"/>
              </a:rPr>
            </a:br>
            <a:r>
              <a:rPr lang="en-GB" sz="2000" b="0" i="0" u="none" strike="noStrike" cap="none" dirty="0">
                <a:solidFill>
                  <a:srgbClr val="0432FF"/>
                </a:solidFill>
                <a:latin typeface="Arial"/>
                <a:ea typeface="Arial"/>
                <a:cs typeface="Arial"/>
                <a:sym typeface="Arial"/>
              </a:rPr>
              <a:t>devastating consequences. Encourage the class to empathise with how Rhys must </a:t>
            </a:r>
            <a:br>
              <a:rPr lang="en-GB" sz="2000" b="0" i="0" u="none" strike="noStrike" cap="none" dirty="0">
                <a:solidFill>
                  <a:srgbClr val="0432FF"/>
                </a:solidFill>
                <a:latin typeface="Arial"/>
                <a:ea typeface="Arial"/>
                <a:cs typeface="Arial"/>
                <a:sym typeface="Arial"/>
              </a:rPr>
            </a:br>
            <a:r>
              <a:rPr lang="en-GB" sz="2000" b="0" i="0" u="none" strike="noStrike" cap="none" dirty="0">
                <a:solidFill>
                  <a:srgbClr val="0432FF"/>
                </a:solidFill>
                <a:latin typeface="Arial"/>
                <a:ea typeface="Arial"/>
                <a:cs typeface="Arial"/>
                <a:sym typeface="Arial"/>
              </a:rPr>
              <a:t>have felt when he was threatened.</a:t>
            </a:r>
            <a:endParaRPr sz="20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endParaRPr sz="2500" b="0"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500" b="1" i="0" u="none" strike="noStrike" cap="none" dirty="0">
                <a:solidFill>
                  <a:srgbClr val="0432FF"/>
                </a:solidFill>
                <a:latin typeface="Arial"/>
                <a:ea typeface="Arial"/>
                <a:cs typeface="Arial"/>
                <a:sym typeface="Arial"/>
              </a:rPr>
              <a:t>“Just pay the girl off”</a:t>
            </a:r>
            <a:endParaRPr sz="2500" b="1" i="0" u="none" strike="noStrike" cap="none" dirty="0">
              <a:solidFill>
                <a:srgbClr val="0432FF"/>
              </a:solidFill>
              <a:latin typeface="Arial"/>
              <a:ea typeface="Arial"/>
              <a:cs typeface="Arial"/>
              <a:sym typeface="Arial"/>
            </a:endParaRPr>
          </a:p>
          <a:p>
            <a:pPr marR="0" lvl="0" indent="0" algn="ctr" rtl="0">
              <a:lnSpc>
                <a:spcPct val="90000"/>
              </a:lnSpc>
              <a:spcBef>
                <a:spcPts val="0"/>
              </a:spcBef>
              <a:spcAft>
                <a:spcPts val="0"/>
              </a:spcAft>
              <a:buClr>
                <a:schemeClr val="lt1"/>
              </a:buClr>
              <a:buSzPts val="2240"/>
              <a:buFont typeface="Arial"/>
              <a:buNone/>
            </a:pPr>
            <a:r>
              <a:rPr lang="en-GB" sz="2000" b="0" i="0" u="none" strike="noStrike" cap="none" dirty="0">
                <a:solidFill>
                  <a:srgbClr val="0432FF"/>
                </a:solidFill>
                <a:latin typeface="Arial"/>
                <a:ea typeface="Arial"/>
                <a:cs typeface="Arial"/>
                <a:sym typeface="Arial"/>
              </a:rPr>
              <a:t>Explain that the person Rhys spoke to is a criminal, and should never be paid. </a:t>
            </a:r>
            <a:br>
              <a:rPr lang="en-GB" sz="2000" b="0" i="0" u="none" strike="noStrike" cap="none" dirty="0">
                <a:solidFill>
                  <a:srgbClr val="0432FF"/>
                </a:solidFill>
                <a:latin typeface="Arial"/>
                <a:ea typeface="Arial"/>
                <a:cs typeface="Arial"/>
                <a:sym typeface="Arial"/>
              </a:rPr>
            </a:br>
            <a:r>
              <a:rPr lang="en-GB" sz="2000" b="0" i="0" u="none" strike="noStrike" cap="none" dirty="0">
                <a:solidFill>
                  <a:srgbClr val="0432FF"/>
                </a:solidFill>
                <a:latin typeface="Arial"/>
                <a:ea typeface="Arial"/>
                <a:cs typeface="Arial"/>
                <a:sym typeface="Arial"/>
              </a:rPr>
              <a:t>Explain that for many teenagers (and adults!), that sum of money is inaccessible. </a:t>
            </a:r>
            <a:br>
              <a:rPr lang="en-GB" sz="2000" b="0" i="0" u="none" strike="noStrike" cap="none" dirty="0">
                <a:solidFill>
                  <a:srgbClr val="0432FF"/>
                </a:solidFill>
                <a:latin typeface="Arial"/>
                <a:ea typeface="Arial"/>
                <a:cs typeface="Arial"/>
                <a:sym typeface="Arial"/>
              </a:rPr>
            </a:br>
            <a:r>
              <a:rPr lang="en-GB" sz="2000" b="0" i="0" u="none" strike="noStrike" cap="none" dirty="0">
                <a:solidFill>
                  <a:srgbClr val="0432FF"/>
                </a:solidFill>
                <a:latin typeface="Arial"/>
                <a:ea typeface="Arial"/>
                <a:cs typeface="Arial"/>
                <a:sym typeface="Arial"/>
              </a:rPr>
              <a:t>Remind the class that police guidance is to </a:t>
            </a:r>
            <a:r>
              <a:rPr lang="en-GB" sz="2000" b="1" i="0" u="none" strike="noStrike" cap="none" dirty="0">
                <a:solidFill>
                  <a:srgbClr val="0432FF"/>
                </a:solidFill>
                <a:latin typeface="Arial"/>
                <a:ea typeface="Arial"/>
                <a:cs typeface="Arial"/>
                <a:sym typeface="Arial"/>
              </a:rPr>
              <a:t>never </a:t>
            </a:r>
            <a:r>
              <a:rPr lang="en-GB" sz="2000" b="0" i="0" u="none" strike="noStrike" cap="none" dirty="0">
                <a:solidFill>
                  <a:srgbClr val="0432FF"/>
                </a:solidFill>
                <a:latin typeface="Arial"/>
                <a:ea typeface="Arial"/>
                <a:cs typeface="Arial"/>
                <a:sym typeface="Arial"/>
              </a:rPr>
              <a:t>pay blackmailers.</a:t>
            </a:r>
            <a:endParaRPr sz="2000" b="0" i="0" u="none" strike="noStrike" cap="none" dirty="0">
              <a:solidFill>
                <a:srgbClr val="0432FF"/>
              </a:solidFill>
              <a:latin typeface="Arial"/>
              <a:ea typeface="Arial"/>
              <a:cs typeface="Arial"/>
              <a:sym typeface="Arial"/>
            </a:endParaRPr>
          </a:p>
        </p:txBody>
      </p:sp>
      <p:pic>
        <p:nvPicPr>
          <p:cNvPr id="3" name="Google Shape;506;g2f213c1349c_0_95" descr="A black background with a black square&#10;&#10;Description automatically generated with medium confidence">
            <a:extLst>
              <a:ext uri="{FF2B5EF4-FFF2-40B4-BE49-F238E27FC236}">
                <a16:creationId xmlns:a16="http://schemas.microsoft.com/office/drawing/2014/main" id="{514654ED-88B7-ACDB-A5A9-7F2D350929E7}"/>
              </a:ext>
            </a:extLst>
          </p:cNvPr>
          <p:cNvPicPr preferRelativeResize="0"/>
          <p:nvPr/>
        </p:nvPicPr>
        <p:blipFill rotWithShape="1">
          <a:blip r:embed="rId4">
            <a:alphaModFix/>
          </a:blip>
          <a:srcRect t="36374" r="77152"/>
          <a:stretch/>
        </p:blipFill>
        <p:spPr>
          <a:xfrm flipH="1">
            <a:off x="10416211" y="4076286"/>
            <a:ext cx="1775789" cy="2781713"/>
          </a:xfrm>
          <a:prstGeom prst="rect">
            <a:avLst/>
          </a:prstGeom>
          <a:noFill/>
          <a:ln>
            <a:noFill/>
          </a:ln>
        </p:spPr>
      </p:pic>
      <p:pic>
        <p:nvPicPr>
          <p:cNvPr id="4" name="Google Shape;507;g2f213c1349c_0_95">
            <a:extLst>
              <a:ext uri="{FF2B5EF4-FFF2-40B4-BE49-F238E27FC236}">
                <a16:creationId xmlns:a16="http://schemas.microsoft.com/office/drawing/2014/main" id="{861BD6C3-6DA6-30F3-505A-378C531306EC}"/>
              </a:ext>
            </a:extLst>
          </p:cNvPr>
          <p:cNvPicPr preferRelativeResize="0"/>
          <p:nvPr/>
        </p:nvPicPr>
        <p:blipFill rotWithShape="1">
          <a:blip r:embed="rId5">
            <a:alphaModFix/>
          </a:blip>
          <a:srcRect/>
          <a:stretch/>
        </p:blipFill>
        <p:spPr>
          <a:xfrm>
            <a:off x="3992538" y="312375"/>
            <a:ext cx="4206931" cy="737500"/>
          </a:xfrm>
          <a:prstGeom prst="rect">
            <a:avLst/>
          </a:prstGeom>
          <a:noFill/>
          <a:ln>
            <a:noFill/>
          </a:ln>
        </p:spPr>
      </p:pic>
      <p:pic>
        <p:nvPicPr>
          <p:cNvPr id="5" name="Google Shape;508;g2f213c1349c_0_95">
            <a:extLst>
              <a:ext uri="{FF2B5EF4-FFF2-40B4-BE49-F238E27FC236}">
                <a16:creationId xmlns:a16="http://schemas.microsoft.com/office/drawing/2014/main" id="{382F6995-9BE7-298C-5A07-E9040F2A9AE6}"/>
              </a:ext>
            </a:extLst>
          </p:cNvPr>
          <p:cNvPicPr preferRelativeResize="0"/>
          <p:nvPr/>
        </p:nvPicPr>
        <p:blipFill rotWithShape="1">
          <a:blip r:embed="rId6">
            <a:alphaModFix/>
          </a:blip>
          <a:srcRect/>
          <a:stretch/>
        </p:blipFill>
        <p:spPr>
          <a:xfrm>
            <a:off x="1530805" y="940026"/>
            <a:ext cx="9130384" cy="737500"/>
          </a:xfrm>
          <a:prstGeom prst="rect">
            <a:avLst/>
          </a:prstGeom>
          <a:noFill/>
          <a:ln>
            <a:noFill/>
          </a:ln>
        </p:spPr>
      </p:pic>
      <p:sp>
        <p:nvSpPr>
          <p:cNvPr id="6" name="Google Shape;295;p22">
            <a:extLst>
              <a:ext uri="{FF2B5EF4-FFF2-40B4-BE49-F238E27FC236}">
                <a16:creationId xmlns:a16="http://schemas.microsoft.com/office/drawing/2014/main" id="{1C02441E-0476-F404-88A7-E09739CDCBEA}"/>
              </a:ext>
            </a:extLst>
          </p:cNvPr>
          <p:cNvSpPr txBox="1"/>
          <p:nvPr/>
        </p:nvSpPr>
        <p:spPr>
          <a:xfrm>
            <a:off x="226080" y="263775"/>
            <a:ext cx="3012420" cy="457149"/>
          </a:xfrm>
          <a:prstGeom prst="rect">
            <a:avLst/>
          </a:prstGeom>
          <a:solidFill>
            <a:srgbClr val="FF0000"/>
          </a:solidFill>
          <a:ln>
            <a:noFill/>
          </a:ln>
        </p:spPr>
        <p:txBody>
          <a:bodyPr spcFirstLastPara="1" wrap="none" lIns="90000" tIns="90000" rIns="90000" bIns="90000" anchor="t" anchorCtr="0">
            <a:noAutofit/>
          </a:bodyPr>
          <a:lstStyle/>
          <a:p>
            <a:pPr algn="ctr"/>
            <a:r>
              <a:rPr lang="en-GB" sz="2000" b="1" dirty="0">
                <a:solidFill>
                  <a:srgbClr val="FFFFFF"/>
                </a:solidFill>
                <a:effectLst/>
                <a:latin typeface="Helvetica" pitchFamily="2" charset="0"/>
              </a:rPr>
              <a:t>Session preparation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4"/>
        <p:cNvGrpSpPr/>
        <p:nvPr/>
      </p:nvGrpSpPr>
      <p:grpSpPr>
        <a:xfrm>
          <a:off x="0" y="0"/>
          <a:ext cx="0" cy="0"/>
          <a:chOff x="0" y="0"/>
          <a:chExt cx="0" cy="0"/>
        </a:xfrm>
      </p:grpSpPr>
      <p:pic>
        <p:nvPicPr>
          <p:cNvPr id="535" name="Google Shape;535;p50" descr="A black background with a black square&#10;&#10;Description automatically generated with medium confidence"/>
          <p:cNvPicPr preferRelativeResize="0"/>
          <p:nvPr/>
        </p:nvPicPr>
        <p:blipFill rotWithShape="1">
          <a:blip r:embed="rId4">
            <a:alphaModFix/>
          </a:blip>
          <a:srcRect t="36374" r="77152"/>
          <a:stretch/>
        </p:blipFill>
        <p:spPr>
          <a:xfrm flipH="1">
            <a:off x="10416211" y="4076286"/>
            <a:ext cx="1775789" cy="2781713"/>
          </a:xfrm>
          <a:prstGeom prst="rect">
            <a:avLst/>
          </a:prstGeom>
          <a:noFill/>
          <a:ln>
            <a:noFill/>
          </a:ln>
        </p:spPr>
      </p:pic>
      <p:pic>
        <p:nvPicPr>
          <p:cNvPr id="536" name="Google Shape;536;p50"/>
          <p:cNvPicPr preferRelativeResize="0"/>
          <p:nvPr/>
        </p:nvPicPr>
        <p:blipFill rotWithShape="1">
          <a:blip r:embed="rId5">
            <a:alphaModFix/>
          </a:blip>
          <a:srcRect/>
          <a:stretch/>
        </p:blipFill>
        <p:spPr>
          <a:xfrm>
            <a:off x="3992538" y="312375"/>
            <a:ext cx="4206931" cy="737500"/>
          </a:xfrm>
          <a:prstGeom prst="rect">
            <a:avLst/>
          </a:prstGeom>
          <a:noFill/>
          <a:ln>
            <a:noFill/>
          </a:ln>
        </p:spPr>
      </p:pic>
      <p:pic>
        <p:nvPicPr>
          <p:cNvPr id="537" name="Google Shape;537;p50"/>
          <p:cNvPicPr preferRelativeResize="0"/>
          <p:nvPr/>
        </p:nvPicPr>
        <p:blipFill rotWithShape="1">
          <a:blip r:embed="rId6">
            <a:alphaModFix/>
          </a:blip>
          <a:srcRect/>
          <a:stretch/>
        </p:blipFill>
        <p:spPr>
          <a:xfrm>
            <a:off x="4241863" y="940025"/>
            <a:ext cx="3708275" cy="737500"/>
          </a:xfrm>
          <a:prstGeom prst="rect">
            <a:avLst/>
          </a:prstGeom>
          <a:noFill/>
          <a:ln>
            <a:noFill/>
          </a:ln>
        </p:spPr>
      </p:pic>
      <p:sp>
        <p:nvSpPr>
          <p:cNvPr id="538" name="Google Shape;538;p50"/>
          <p:cNvSpPr txBox="1"/>
          <p:nvPr/>
        </p:nvSpPr>
        <p:spPr>
          <a:xfrm>
            <a:off x="1589325" y="535350"/>
            <a:ext cx="9013500" cy="6322800"/>
          </a:xfrm>
          <a:prstGeom prst="rect">
            <a:avLst/>
          </a:prstGeom>
          <a:noFill/>
          <a:ln>
            <a:noFill/>
          </a:ln>
        </p:spPr>
        <p:txBody>
          <a:bodyPr spcFirstLastPara="1" wrap="square" lIns="0" tIns="2160000" rIns="0" bIns="0" anchor="t" anchorCtr="0">
            <a:noAutofit/>
          </a:bodyPr>
          <a:lstStyle/>
          <a:p>
            <a:pPr marR="0" lvl="0" indent="0" algn="ctr" rtl="0">
              <a:lnSpc>
                <a:spcPct val="100000"/>
              </a:lnSpc>
              <a:spcBef>
                <a:spcPts val="0"/>
              </a:spcBef>
              <a:spcAft>
                <a:spcPts val="0"/>
              </a:spcAft>
              <a:buNone/>
            </a:pPr>
            <a:r>
              <a:rPr lang="en-GB" sz="3000" dirty="0">
                <a:solidFill>
                  <a:srgbClr val="0432FF"/>
                </a:solidFill>
              </a:rPr>
              <a:t>Rhys confides in you that he’s being extorted for money after a sexual video of him was recorded.</a:t>
            </a:r>
            <a:endParaRPr sz="3000" dirty="0">
              <a:solidFill>
                <a:srgbClr val="0432FF"/>
              </a:solidFill>
            </a:endParaRPr>
          </a:p>
          <a:p>
            <a:pPr marR="0" lvl="0" indent="0" algn="ctr" rtl="0">
              <a:lnSpc>
                <a:spcPct val="100000"/>
              </a:lnSpc>
              <a:spcBef>
                <a:spcPts val="0"/>
              </a:spcBef>
              <a:spcAft>
                <a:spcPts val="0"/>
              </a:spcAft>
              <a:buNone/>
            </a:pPr>
            <a:endParaRPr sz="3000" dirty="0">
              <a:solidFill>
                <a:srgbClr val="0432FF"/>
              </a:solidFill>
            </a:endParaRPr>
          </a:p>
          <a:p>
            <a:pPr marR="0" lvl="0" indent="0" algn="ctr" rtl="0">
              <a:lnSpc>
                <a:spcPct val="100000"/>
              </a:lnSpc>
              <a:spcBef>
                <a:spcPts val="0"/>
              </a:spcBef>
              <a:spcAft>
                <a:spcPts val="0"/>
              </a:spcAft>
              <a:buNone/>
            </a:pPr>
            <a:r>
              <a:rPr lang="en-GB" sz="3000" dirty="0">
                <a:solidFill>
                  <a:srgbClr val="0432FF"/>
                </a:solidFill>
              </a:rPr>
              <a:t>What do you do?</a:t>
            </a:r>
            <a:endParaRPr sz="3000" dirty="0">
              <a:solidFill>
                <a:srgbClr val="0432FF"/>
              </a:solidFill>
            </a:endParaRPr>
          </a:p>
        </p:txBody>
      </p:sp>
    </p:spTree>
    <p:extLst>
      <p:ext uri="{BB962C8B-B14F-4D97-AF65-F5344CB8AC3E}">
        <p14:creationId xmlns:p14="http://schemas.microsoft.com/office/powerpoint/2010/main" val="3026459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pic>
        <p:nvPicPr>
          <p:cNvPr id="544" name="Google Shape;544;p51" descr="A black background with a black square&#10;&#10;Description automatically generated with medium confidence"/>
          <p:cNvPicPr preferRelativeResize="0"/>
          <p:nvPr/>
        </p:nvPicPr>
        <p:blipFill rotWithShape="1">
          <a:blip r:embed="rId4">
            <a:alphaModFix/>
          </a:blip>
          <a:srcRect t="36374" r="77152"/>
          <a:stretch/>
        </p:blipFill>
        <p:spPr>
          <a:xfrm flipH="1">
            <a:off x="10416211" y="4076286"/>
            <a:ext cx="1775789" cy="2781713"/>
          </a:xfrm>
          <a:prstGeom prst="rect">
            <a:avLst/>
          </a:prstGeom>
          <a:noFill/>
          <a:ln>
            <a:noFill/>
          </a:ln>
        </p:spPr>
      </p:pic>
      <p:pic>
        <p:nvPicPr>
          <p:cNvPr id="545" name="Google Shape;545;p51"/>
          <p:cNvPicPr preferRelativeResize="0"/>
          <p:nvPr/>
        </p:nvPicPr>
        <p:blipFill rotWithShape="1">
          <a:blip r:embed="rId5">
            <a:alphaModFix/>
          </a:blip>
          <a:srcRect/>
          <a:stretch/>
        </p:blipFill>
        <p:spPr>
          <a:xfrm>
            <a:off x="3992538" y="312375"/>
            <a:ext cx="4206931" cy="737500"/>
          </a:xfrm>
          <a:prstGeom prst="rect">
            <a:avLst/>
          </a:prstGeom>
          <a:noFill/>
          <a:ln>
            <a:noFill/>
          </a:ln>
        </p:spPr>
      </p:pic>
      <p:pic>
        <p:nvPicPr>
          <p:cNvPr id="546" name="Google Shape;546;p51"/>
          <p:cNvPicPr preferRelativeResize="0"/>
          <p:nvPr/>
        </p:nvPicPr>
        <p:blipFill>
          <a:blip r:embed="rId6">
            <a:alphaModFix/>
          </a:blip>
          <a:stretch>
            <a:fillRect/>
          </a:stretch>
        </p:blipFill>
        <p:spPr>
          <a:xfrm>
            <a:off x="1593650" y="940000"/>
            <a:ext cx="9016402" cy="737500"/>
          </a:xfrm>
          <a:prstGeom prst="rect">
            <a:avLst/>
          </a:prstGeom>
          <a:noFill/>
          <a:ln>
            <a:noFill/>
          </a:ln>
        </p:spPr>
      </p:pic>
      <p:sp>
        <p:nvSpPr>
          <p:cNvPr id="547" name="Google Shape;547;p51"/>
          <p:cNvSpPr txBox="1"/>
          <p:nvPr/>
        </p:nvSpPr>
        <p:spPr>
          <a:xfrm>
            <a:off x="609175" y="822524"/>
            <a:ext cx="5505900" cy="5328893"/>
          </a:xfrm>
          <a:prstGeom prst="rect">
            <a:avLst/>
          </a:prstGeom>
          <a:noFill/>
          <a:ln>
            <a:noFill/>
          </a:ln>
        </p:spPr>
        <p:txBody>
          <a:bodyPr spcFirstLastPara="1" wrap="square" lIns="360000" tIns="1440000" rIns="360000" bIns="360000" anchor="t" anchorCtr="0">
            <a:noAutofit/>
          </a:bodyPr>
          <a:lstStyle/>
          <a:p>
            <a:pPr marL="0" marR="0" lvl="0" indent="0" algn="l" rtl="0">
              <a:lnSpc>
                <a:spcPct val="100000"/>
              </a:lnSpc>
              <a:spcBef>
                <a:spcPts val="0"/>
              </a:spcBef>
              <a:spcAft>
                <a:spcPts val="0"/>
              </a:spcAft>
              <a:buNone/>
            </a:pPr>
            <a:r>
              <a:rPr lang="en-GB" sz="1500" b="1" dirty="0">
                <a:solidFill>
                  <a:srgbClr val="0432FF"/>
                </a:solidFill>
              </a:rPr>
              <a:t>If Rhys confided in you, you should:</a:t>
            </a:r>
            <a:endParaRPr sz="1500" b="1"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Make sure he feels safe – choose a room or space he feels comfortable in. Ask if he’d like someone </a:t>
            </a:r>
            <a:br>
              <a:rPr lang="en-GB" sz="1500" dirty="0">
                <a:solidFill>
                  <a:srgbClr val="0432FF"/>
                </a:solidFill>
              </a:rPr>
            </a:br>
            <a:r>
              <a:rPr lang="en-GB" sz="1500" dirty="0">
                <a:solidFill>
                  <a:srgbClr val="0432FF"/>
                </a:solidFill>
              </a:rPr>
              <a:t>else present</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Don’t blame him – instead, ask him to explain the situation. But explicitly ask him not to show you any images or videos</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Tell him to stop speaking to the person who is threatening him immediately</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Ask him not to delete images or videos, as they may be useful for the police</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Speak to Rhys’ parents, and the DSL</a:t>
            </a:r>
            <a:endParaRPr sz="1500" dirty="0">
              <a:solidFill>
                <a:srgbClr val="0432FF"/>
              </a:solidFill>
            </a:endParaRPr>
          </a:p>
        </p:txBody>
      </p:sp>
      <p:sp>
        <p:nvSpPr>
          <p:cNvPr id="548" name="Google Shape;548;p51"/>
          <p:cNvSpPr txBox="1"/>
          <p:nvPr/>
        </p:nvSpPr>
        <p:spPr>
          <a:xfrm>
            <a:off x="6465175" y="822524"/>
            <a:ext cx="4832400" cy="5095475"/>
          </a:xfrm>
          <a:prstGeom prst="rect">
            <a:avLst/>
          </a:prstGeom>
          <a:noFill/>
          <a:ln>
            <a:noFill/>
          </a:ln>
        </p:spPr>
        <p:txBody>
          <a:bodyPr spcFirstLastPara="1" wrap="square" lIns="91425" tIns="1440000" rIns="91425" bIns="46800" anchor="t" anchorCtr="0">
            <a:noAutofit/>
          </a:bodyPr>
          <a:lstStyle/>
          <a:p>
            <a:pPr marL="0" marR="0" lvl="0" indent="0" algn="l" rtl="0">
              <a:lnSpc>
                <a:spcPct val="100000"/>
              </a:lnSpc>
              <a:spcBef>
                <a:spcPts val="0"/>
              </a:spcBef>
              <a:spcAft>
                <a:spcPts val="0"/>
              </a:spcAft>
              <a:buNone/>
            </a:pPr>
            <a:r>
              <a:rPr lang="en-GB" sz="1500" b="1" dirty="0">
                <a:solidFill>
                  <a:srgbClr val="0432FF"/>
                </a:solidFill>
              </a:rPr>
              <a:t>Going further, you should:</a:t>
            </a:r>
            <a:endParaRPr sz="1500" b="1"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Contact the police – you can </a:t>
            </a:r>
            <a:br>
              <a:rPr lang="en-GB" sz="1500" dirty="0">
                <a:solidFill>
                  <a:srgbClr val="0432FF"/>
                </a:solidFill>
              </a:rPr>
            </a:br>
            <a:r>
              <a:rPr lang="en-GB" sz="1500" dirty="0">
                <a:solidFill>
                  <a:srgbClr val="0432FF"/>
                </a:solidFill>
              </a:rPr>
              <a:t>make a report through CEOP, at </a:t>
            </a:r>
            <a:r>
              <a:rPr lang="en-GB" sz="1500" u="sng" dirty="0">
                <a:solidFill>
                  <a:srgbClr val="0432FF"/>
                </a:solidFill>
                <a:hlinkClick r:id="rId7">
                  <a:extLst>
                    <a:ext uri="{A12FA001-AC4F-418D-AE19-62706E023703}">
                      <ahyp:hlinkClr xmlns:ahyp="http://schemas.microsoft.com/office/drawing/2018/hyperlinkcolor" val="tx"/>
                    </a:ext>
                  </a:extLst>
                </a:hlinkClick>
              </a:rPr>
              <a:t>www.ceop.police.uk/Safety-Centre</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Recommend that Rhys uses Report Remove </a:t>
            </a:r>
            <a:br>
              <a:rPr lang="en-GB" sz="1500" dirty="0">
                <a:solidFill>
                  <a:srgbClr val="0432FF"/>
                </a:solidFill>
              </a:rPr>
            </a:br>
            <a:r>
              <a:rPr lang="en-GB" sz="1500" dirty="0">
                <a:solidFill>
                  <a:srgbClr val="0432FF"/>
                </a:solidFill>
              </a:rPr>
              <a:t>to get images or videos taken down</a:t>
            </a:r>
            <a:br>
              <a:rPr lang="en-GB" sz="1500" dirty="0">
                <a:solidFill>
                  <a:srgbClr val="0432FF"/>
                </a:solidFill>
              </a:rPr>
            </a:br>
            <a:endParaRPr sz="1500" dirty="0">
              <a:solidFill>
                <a:srgbClr val="0432FF"/>
              </a:solidFill>
            </a:endParaRPr>
          </a:p>
          <a:p>
            <a:pPr marL="285750" marR="0" lvl="0" indent="-285750" algn="l" rtl="0">
              <a:lnSpc>
                <a:spcPct val="100000"/>
              </a:lnSpc>
              <a:spcBef>
                <a:spcPts val="0"/>
              </a:spcBef>
              <a:spcAft>
                <a:spcPts val="0"/>
              </a:spcAft>
              <a:buClr>
                <a:srgbClr val="0432FF"/>
              </a:buClr>
              <a:buSzPts val="1500"/>
              <a:buFont typeface="Arial" panose="020B0604020202020204" pitchFamily="34" charset="0"/>
              <a:buChar char="•"/>
            </a:pPr>
            <a:r>
              <a:rPr lang="en-GB" sz="1500" dirty="0">
                <a:solidFill>
                  <a:srgbClr val="0432FF"/>
                </a:solidFill>
              </a:rPr>
              <a:t>Recommend Childline if Rhys needs to speak </a:t>
            </a:r>
            <a:br>
              <a:rPr lang="en-GB" sz="1500" dirty="0">
                <a:solidFill>
                  <a:srgbClr val="0432FF"/>
                </a:solidFill>
              </a:rPr>
            </a:br>
            <a:r>
              <a:rPr lang="en-GB" sz="1500" dirty="0">
                <a:solidFill>
                  <a:srgbClr val="0432FF"/>
                </a:solidFill>
              </a:rPr>
              <a:t>to someone else about how he’s feeling</a:t>
            </a:r>
            <a:endParaRPr sz="1500" dirty="0">
              <a:solidFill>
                <a:srgbClr val="0432FF"/>
              </a:solidFill>
            </a:endParaRPr>
          </a:p>
          <a:p>
            <a:pPr marL="457200" marR="0" lvl="0" indent="0" algn="l" rtl="0">
              <a:lnSpc>
                <a:spcPct val="100000"/>
              </a:lnSpc>
              <a:spcBef>
                <a:spcPts val="0"/>
              </a:spcBef>
              <a:spcAft>
                <a:spcPts val="0"/>
              </a:spcAft>
              <a:buNone/>
            </a:pPr>
            <a:endParaRPr sz="1500" dirty="0">
              <a:solidFill>
                <a:srgbClr val="0432FF"/>
              </a:solidFill>
            </a:endParaRPr>
          </a:p>
          <a:p>
            <a:pPr marL="0" marR="0" lvl="0" indent="0" algn="l" rtl="0">
              <a:lnSpc>
                <a:spcPct val="100000"/>
              </a:lnSpc>
              <a:spcBef>
                <a:spcPts val="0"/>
              </a:spcBef>
              <a:spcAft>
                <a:spcPts val="0"/>
              </a:spcAft>
              <a:buNone/>
            </a:pPr>
            <a:r>
              <a:rPr lang="en-GB" sz="1500" b="1" dirty="0">
                <a:solidFill>
                  <a:srgbClr val="0432FF"/>
                </a:solidFill>
              </a:rPr>
              <a:t>Above all, reassure Rhys that you’ll do </a:t>
            </a:r>
            <a:br>
              <a:rPr lang="en-GB" sz="1500" b="1" dirty="0">
                <a:solidFill>
                  <a:srgbClr val="0432FF"/>
                </a:solidFill>
              </a:rPr>
            </a:br>
            <a:r>
              <a:rPr lang="en-GB" sz="1500" b="1" dirty="0">
                <a:solidFill>
                  <a:srgbClr val="0432FF"/>
                </a:solidFill>
              </a:rPr>
              <a:t>your best to help him. But that you’ll need </a:t>
            </a:r>
            <a:br>
              <a:rPr lang="en-GB" sz="1500" b="1" dirty="0">
                <a:solidFill>
                  <a:srgbClr val="0432FF"/>
                </a:solidFill>
              </a:rPr>
            </a:br>
            <a:r>
              <a:rPr lang="en-GB" sz="1500" b="1" dirty="0">
                <a:solidFill>
                  <a:srgbClr val="0432FF"/>
                </a:solidFill>
              </a:rPr>
              <a:t>to let others know to do so.</a:t>
            </a:r>
            <a:endParaRPr sz="1500" dirty="0">
              <a:solidFill>
                <a:srgbClr val="0432FF"/>
              </a:solidFill>
            </a:endParaRPr>
          </a:p>
        </p:txBody>
      </p:sp>
    </p:spTree>
    <p:extLst>
      <p:ext uri="{BB962C8B-B14F-4D97-AF65-F5344CB8AC3E}">
        <p14:creationId xmlns:p14="http://schemas.microsoft.com/office/powerpoint/2010/main" val="2471399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pic>
        <p:nvPicPr>
          <p:cNvPr id="544" name="Google Shape;544;p51" descr="A black background with a black square&#10;&#10;Description automatically generated with medium confidence"/>
          <p:cNvPicPr preferRelativeResize="0"/>
          <p:nvPr/>
        </p:nvPicPr>
        <p:blipFill rotWithShape="1">
          <a:blip r:embed="rId4">
            <a:alphaModFix/>
          </a:blip>
          <a:srcRect t="36374" r="77152"/>
          <a:stretch/>
        </p:blipFill>
        <p:spPr>
          <a:xfrm flipH="1">
            <a:off x="10416211" y="4076286"/>
            <a:ext cx="1775789" cy="2781713"/>
          </a:xfrm>
          <a:prstGeom prst="rect">
            <a:avLst/>
          </a:prstGeom>
          <a:noFill/>
          <a:ln>
            <a:noFill/>
          </a:ln>
        </p:spPr>
      </p:pic>
      <p:pic>
        <p:nvPicPr>
          <p:cNvPr id="6" name="Picture 5" descr="Blue letters on a black background&#10;&#10;Description automatically generated">
            <a:extLst>
              <a:ext uri="{FF2B5EF4-FFF2-40B4-BE49-F238E27FC236}">
                <a16:creationId xmlns:a16="http://schemas.microsoft.com/office/drawing/2014/main" id="{9EAD4419-FFF7-300D-83D9-20E17FCA0CCD}"/>
              </a:ext>
            </a:extLst>
          </p:cNvPr>
          <p:cNvPicPr>
            <a:picLocks noChangeAspect="1"/>
          </p:cNvPicPr>
          <p:nvPr/>
        </p:nvPicPr>
        <p:blipFill>
          <a:blip r:embed="rId5"/>
          <a:stretch>
            <a:fillRect/>
          </a:stretch>
        </p:blipFill>
        <p:spPr>
          <a:xfrm>
            <a:off x="0" y="0"/>
            <a:ext cx="12192000" cy="1714499"/>
          </a:xfrm>
          <a:prstGeom prst="rect">
            <a:avLst/>
          </a:prstGeom>
        </p:spPr>
      </p:pic>
      <p:sp>
        <p:nvSpPr>
          <p:cNvPr id="7" name="Google Shape;538;p50">
            <a:extLst>
              <a:ext uri="{FF2B5EF4-FFF2-40B4-BE49-F238E27FC236}">
                <a16:creationId xmlns:a16="http://schemas.microsoft.com/office/drawing/2014/main" id="{4860C740-7B9B-4DC9-5A02-6543F7F70CF5}"/>
              </a:ext>
            </a:extLst>
          </p:cNvPr>
          <p:cNvSpPr txBox="1"/>
          <p:nvPr/>
        </p:nvSpPr>
        <p:spPr>
          <a:xfrm>
            <a:off x="1589250" y="535199"/>
            <a:ext cx="9013500" cy="5461840"/>
          </a:xfrm>
          <a:prstGeom prst="rect">
            <a:avLst/>
          </a:prstGeom>
          <a:noFill/>
          <a:ln>
            <a:noFill/>
          </a:ln>
        </p:spPr>
        <p:txBody>
          <a:bodyPr spcFirstLastPara="1" wrap="square" lIns="0" tIns="1440000" rIns="0" bIns="0" anchor="t" anchorCtr="0">
            <a:noAutofit/>
          </a:bodyPr>
          <a:lstStyle/>
          <a:p>
            <a:pPr marR="0" lvl="0" indent="0" algn="ctr" rtl="0">
              <a:lnSpc>
                <a:spcPct val="100000"/>
              </a:lnSpc>
              <a:spcBef>
                <a:spcPts val="0"/>
              </a:spcBef>
              <a:spcAft>
                <a:spcPts val="0"/>
              </a:spcAft>
              <a:buNone/>
            </a:pPr>
            <a:r>
              <a:rPr lang="en-GB" sz="3000" dirty="0">
                <a:solidFill>
                  <a:srgbClr val="0432FF"/>
                </a:solidFill>
              </a:rPr>
              <a:t>Whilst we have provided a range of different scenarios for you to look at, we also encourage you to look at each situation on a case-by-case basis, and think about what would suit your students best. </a:t>
            </a:r>
          </a:p>
          <a:p>
            <a:pPr marR="0" lvl="0" indent="0" algn="ctr" rtl="0">
              <a:lnSpc>
                <a:spcPct val="100000"/>
              </a:lnSpc>
              <a:spcBef>
                <a:spcPts val="0"/>
              </a:spcBef>
              <a:spcAft>
                <a:spcPts val="0"/>
              </a:spcAft>
              <a:buNone/>
            </a:pPr>
            <a:endParaRPr lang="en-GB" sz="3000" dirty="0">
              <a:solidFill>
                <a:srgbClr val="0432FF"/>
              </a:solidFill>
            </a:endParaRPr>
          </a:p>
          <a:p>
            <a:pPr marR="0" lvl="0" indent="0" algn="ctr" rtl="0">
              <a:lnSpc>
                <a:spcPct val="100000"/>
              </a:lnSpc>
              <a:spcBef>
                <a:spcPts val="0"/>
              </a:spcBef>
              <a:spcAft>
                <a:spcPts val="0"/>
              </a:spcAft>
              <a:buNone/>
            </a:pPr>
            <a:r>
              <a:rPr lang="en-GB" sz="3000" dirty="0">
                <a:solidFill>
                  <a:srgbClr val="0432FF"/>
                </a:solidFill>
              </a:rPr>
              <a:t>You may use one or all to get your point across. Ultimately, you will know what's best and what your students’ needs are.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53"/>
        <p:cNvGrpSpPr/>
        <p:nvPr/>
      </p:nvGrpSpPr>
      <p:grpSpPr>
        <a:xfrm>
          <a:off x="0" y="0"/>
          <a:ext cx="0" cy="0"/>
          <a:chOff x="0" y="0"/>
          <a:chExt cx="0" cy="0"/>
        </a:xfrm>
      </p:grpSpPr>
      <p:sp>
        <p:nvSpPr>
          <p:cNvPr id="554" name="Google Shape;554;g2f21fecc330_2_182"/>
          <p:cNvSpPr txBox="1">
            <a:spLocks noGrp="1"/>
          </p:cNvSpPr>
          <p:nvPr>
            <p:ph type="body" idx="2"/>
          </p:nvPr>
        </p:nvSpPr>
        <p:spPr>
          <a:xfrm>
            <a:off x="0" y="1522975"/>
            <a:ext cx="6096000" cy="4179325"/>
          </a:xfrm>
          <a:prstGeom prst="rect">
            <a:avLst/>
          </a:prstGeom>
          <a:noFill/>
          <a:ln>
            <a:noFill/>
          </a:ln>
        </p:spPr>
        <p:txBody>
          <a:bodyPr spcFirstLastPara="1" wrap="square" lIns="360000" tIns="720000" rIns="360000" bIns="360000" anchor="t" anchorCtr="0">
            <a:noAutofit/>
          </a:bodyPr>
          <a:lstStyle/>
          <a:p>
            <a:pPr marL="89992" lvl="0" indent="0" algn="l" rtl="0">
              <a:lnSpc>
                <a:spcPct val="90000"/>
              </a:lnSpc>
              <a:spcBef>
                <a:spcPts val="0"/>
              </a:spcBef>
              <a:spcAft>
                <a:spcPts val="0"/>
              </a:spcAft>
              <a:buClr>
                <a:srgbClr val="170D10"/>
              </a:buClr>
              <a:buSzPts val="2000"/>
              <a:buNone/>
            </a:pPr>
            <a:r>
              <a:rPr lang="en-GB" sz="1500" b="1" u="none" strike="noStrike" dirty="0">
                <a:solidFill>
                  <a:srgbClr val="170D10"/>
                </a:solidFill>
                <a:latin typeface="Arial"/>
                <a:ea typeface="Arial"/>
                <a:cs typeface="Arial"/>
                <a:sym typeface="Arial"/>
              </a:rPr>
              <a:t>You can use the Internet Watch Foundation’s editable PowerPoint in assemblies, PHSE lessons or tutor </a:t>
            </a:r>
            <a:br>
              <a:rPr lang="en-GB" sz="1500" b="1" u="none" strike="noStrike" dirty="0">
                <a:solidFill>
                  <a:srgbClr val="170D10"/>
                </a:solidFill>
                <a:latin typeface="Arial"/>
                <a:ea typeface="Arial"/>
                <a:cs typeface="Arial"/>
                <a:sym typeface="Arial"/>
              </a:rPr>
            </a:br>
            <a:r>
              <a:rPr lang="en-GB" sz="1500" b="1" u="none" strike="noStrike" dirty="0">
                <a:solidFill>
                  <a:srgbClr val="170D10"/>
                </a:solidFill>
                <a:latin typeface="Arial"/>
                <a:ea typeface="Arial"/>
                <a:cs typeface="Arial"/>
                <a:sym typeface="Arial"/>
              </a:rPr>
              <a:t>groups to start the conversation about nude sharing. </a:t>
            </a:r>
            <a:endParaRPr sz="1500" dirty="0"/>
          </a:p>
          <a:p>
            <a:pPr marL="89992" lvl="0" indent="0" algn="l" rtl="0">
              <a:lnSpc>
                <a:spcPct val="90000"/>
              </a:lnSpc>
              <a:spcBef>
                <a:spcPts val="0"/>
              </a:spcBef>
              <a:spcAft>
                <a:spcPts val="0"/>
              </a:spcAft>
              <a:buClr>
                <a:schemeClr val="dk1"/>
              </a:buClr>
              <a:buSzPts val="2000"/>
              <a:buNone/>
            </a:pPr>
            <a:endParaRPr sz="1500" b="1" u="none" strike="noStrike" dirty="0">
              <a:solidFill>
                <a:srgbClr val="170D10"/>
              </a:solidFill>
              <a:latin typeface="Arial"/>
              <a:ea typeface="Arial"/>
              <a:cs typeface="Arial"/>
              <a:sym typeface="Arial"/>
            </a:endParaRPr>
          </a:p>
          <a:p>
            <a:pPr marL="89992" lvl="0" indent="0" algn="l" rtl="0">
              <a:lnSpc>
                <a:spcPct val="90000"/>
              </a:lnSpc>
              <a:spcBef>
                <a:spcPts val="0"/>
              </a:spcBef>
              <a:spcAft>
                <a:spcPts val="0"/>
              </a:spcAft>
              <a:buClr>
                <a:srgbClr val="170D10"/>
              </a:buClr>
              <a:buSzPts val="2000"/>
              <a:buNone/>
            </a:pPr>
            <a:r>
              <a:rPr lang="en-GB" sz="1500" u="none" strike="noStrike" dirty="0">
                <a:solidFill>
                  <a:srgbClr val="170D10"/>
                </a:solidFill>
                <a:latin typeface="Arial"/>
                <a:ea typeface="Arial"/>
                <a:cs typeface="Arial"/>
                <a:sym typeface="Arial"/>
              </a:rPr>
              <a:t>When you do, remember:</a:t>
            </a:r>
            <a:br>
              <a:rPr lang="en-GB" sz="1500" u="none" strike="noStrike" dirty="0">
                <a:solidFill>
                  <a:srgbClr val="170D10"/>
                </a:solidFill>
                <a:latin typeface="Arial"/>
                <a:ea typeface="Arial"/>
                <a:cs typeface="Arial"/>
                <a:sym typeface="Arial"/>
              </a:rPr>
            </a:br>
            <a:endParaRPr sz="1500" u="none" strike="noStrike" dirty="0">
              <a:solidFill>
                <a:srgbClr val="170D10"/>
              </a:solidFill>
              <a:latin typeface="Arial"/>
              <a:ea typeface="Arial"/>
              <a:cs typeface="Arial"/>
              <a:sym typeface="Arial"/>
            </a:endParaRPr>
          </a:p>
          <a:p>
            <a:pPr marL="432892" lvl="0" indent="-311149" algn="l" rtl="0">
              <a:lnSpc>
                <a:spcPct val="90000"/>
              </a:lnSpc>
              <a:spcBef>
                <a:spcPts val="0"/>
              </a:spcBef>
              <a:spcAft>
                <a:spcPts val="0"/>
              </a:spcAft>
              <a:buClr>
                <a:srgbClr val="170D10"/>
              </a:buClr>
              <a:buSzPts val="1500"/>
              <a:buFont typeface="Arial"/>
              <a:buChar char="•"/>
            </a:pPr>
            <a:r>
              <a:rPr lang="en-GB" sz="1500" u="none" strike="noStrike" dirty="0">
                <a:solidFill>
                  <a:srgbClr val="170D10"/>
                </a:solidFill>
                <a:latin typeface="Arial"/>
                <a:ea typeface="Arial"/>
                <a:cs typeface="Arial"/>
                <a:sym typeface="Arial"/>
              </a:rPr>
              <a:t>At least some of your pupils are likely </a:t>
            </a:r>
            <a:br>
              <a:rPr lang="en-GB" sz="1500" u="none" strike="noStrike" dirty="0">
                <a:solidFill>
                  <a:srgbClr val="170D10"/>
                </a:solidFill>
                <a:latin typeface="Arial"/>
                <a:ea typeface="Arial"/>
                <a:cs typeface="Arial"/>
                <a:sym typeface="Arial"/>
              </a:rPr>
            </a:br>
            <a:r>
              <a:rPr lang="en-GB" sz="1500" u="none" strike="noStrike" dirty="0">
                <a:solidFill>
                  <a:srgbClr val="170D10"/>
                </a:solidFill>
                <a:latin typeface="Arial"/>
                <a:ea typeface="Arial"/>
                <a:cs typeface="Arial"/>
                <a:sym typeface="Arial"/>
              </a:rPr>
              <a:t>to have shared nudes already</a:t>
            </a:r>
            <a:endParaRPr sz="1500" dirty="0"/>
          </a:p>
          <a:p>
            <a:pPr marL="432892" lvl="0" indent="-215899" algn="l" rtl="0">
              <a:lnSpc>
                <a:spcPct val="90000"/>
              </a:lnSpc>
              <a:spcBef>
                <a:spcPts val="0"/>
              </a:spcBef>
              <a:spcAft>
                <a:spcPts val="0"/>
              </a:spcAft>
              <a:buClr>
                <a:schemeClr val="dk1"/>
              </a:buClr>
              <a:buSzPts val="2000"/>
              <a:buFont typeface="Arial"/>
              <a:buNone/>
            </a:pPr>
            <a:endParaRPr sz="1500" u="none" strike="noStrike" dirty="0">
              <a:solidFill>
                <a:srgbClr val="170D10"/>
              </a:solidFill>
              <a:latin typeface="Arial"/>
              <a:ea typeface="Arial"/>
              <a:cs typeface="Arial"/>
              <a:sym typeface="Arial"/>
            </a:endParaRPr>
          </a:p>
          <a:p>
            <a:pPr marL="432892" lvl="0" indent="-311149" algn="l" rtl="0">
              <a:lnSpc>
                <a:spcPct val="90000"/>
              </a:lnSpc>
              <a:spcBef>
                <a:spcPts val="0"/>
              </a:spcBef>
              <a:spcAft>
                <a:spcPts val="0"/>
              </a:spcAft>
              <a:buClr>
                <a:srgbClr val="170D10"/>
              </a:buClr>
              <a:buSzPts val="1500"/>
              <a:buFont typeface="Arial"/>
              <a:buChar char="•"/>
            </a:pPr>
            <a:r>
              <a:rPr lang="en-GB" sz="1500" u="none" strike="noStrike" dirty="0">
                <a:solidFill>
                  <a:srgbClr val="170D10"/>
                </a:solidFill>
                <a:latin typeface="Arial"/>
                <a:ea typeface="Arial"/>
                <a:cs typeface="Arial"/>
                <a:sym typeface="Arial"/>
              </a:rPr>
              <a:t>Many will hold victim-blaming attitudes, </a:t>
            </a:r>
            <a:br>
              <a:rPr lang="en-GB" sz="1500" u="none" strike="noStrike" dirty="0">
                <a:solidFill>
                  <a:srgbClr val="170D10"/>
                </a:solidFill>
                <a:latin typeface="Arial"/>
                <a:ea typeface="Arial"/>
                <a:cs typeface="Arial"/>
                <a:sym typeface="Arial"/>
              </a:rPr>
            </a:br>
            <a:r>
              <a:rPr lang="en-GB" sz="1500" u="none" strike="noStrike" dirty="0">
                <a:solidFill>
                  <a:srgbClr val="170D10"/>
                </a:solidFill>
                <a:latin typeface="Arial"/>
                <a:ea typeface="Arial"/>
                <a:cs typeface="Arial"/>
                <a:sym typeface="Arial"/>
              </a:rPr>
              <a:t>so be prepared to challenge these</a:t>
            </a:r>
            <a:endParaRPr sz="1500" dirty="0"/>
          </a:p>
          <a:p>
            <a:pPr marL="432892" lvl="0" indent="-215899" algn="l" rtl="0">
              <a:lnSpc>
                <a:spcPct val="90000"/>
              </a:lnSpc>
              <a:spcBef>
                <a:spcPts val="0"/>
              </a:spcBef>
              <a:spcAft>
                <a:spcPts val="0"/>
              </a:spcAft>
              <a:buClr>
                <a:schemeClr val="dk1"/>
              </a:buClr>
              <a:buSzPts val="2000"/>
              <a:buFont typeface="Arial"/>
              <a:buNone/>
            </a:pPr>
            <a:endParaRPr sz="1500" u="none" strike="noStrike" dirty="0">
              <a:solidFill>
                <a:srgbClr val="170D10"/>
              </a:solidFill>
              <a:latin typeface="Arial"/>
              <a:ea typeface="Arial"/>
              <a:cs typeface="Arial"/>
              <a:sym typeface="Arial"/>
            </a:endParaRPr>
          </a:p>
          <a:p>
            <a:pPr marL="432892" lvl="0" indent="-311149" algn="l" rtl="0">
              <a:lnSpc>
                <a:spcPct val="90000"/>
              </a:lnSpc>
              <a:spcBef>
                <a:spcPts val="0"/>
              </a:spcBef>
              <a:spcAft>
                <a:spcPts val="0"/>
              </a:spcAft>
              <a:buClr>
                <a:srgbClr val="170D10"/>
              </a:buClr>
              <a:buSzPts val="1500"/>
              <a:buFont typeface="Arial"/>
              <a:buChar char="•"/>
            </a:pPr>
            <a:r>
              <a:rPr lang="en-GB" sz="1500" u="none" strike="noStrike" dirty="0">
                <a:solidFill>
                  <a:srgbClr val="170D10"/>
                </a:solidFill>
                <a:latin typeface="Arial"/>
                <a:ea typeface="Arial"/>
                <a:cs typeface="Arial"/>
                <a:sym typeface="Arial"/>
              </a:rPr>
              <a:t>A focus on the law makes young people switch off – instead, focus on the pressures they face and what </a:t>
            </a:r>
            <a:br>
              <a:rPr lang="en-GB" sz="1500" u="none" strike="noStrike" dirty="0">
                <a:solidFill>
                  <a:srgbClr val="170D10"/>
                </a:solidFill>
                <a:latin typeface="Arial"/>
                <a:ea typeface="Arial"/>
                <a:cs typeface="Arial"/>
                <a:sym typeface="Arial"/>
              </a:rPr>
            </a:br>
            <a:r>
              <a:rPr lang="en-GB" sz="1500" u="none" strike="noStrike" dirty="0">
                <a:solidFill>
                  <a:srgbClr val="170D10"/>
                </a:solidFill>
                <a:latin typeface="Arial"/>
                <a:ea typeface="Arial"/>
                <a:cs typeface="Arial"/>
                <a:sym typeface="Arial"/>
              </a:rPr>
              <a:t>they can do to keep themselves safe</a:t>
            </a:r>
            <a:endParaRPr sz="1500" dirty="0"/>
          </a:p>
        </p:txBody>
      </p:sp>
      <p:pic>
        <p:nvPicPr>
          <p:cNvPr id="556" name="Google Shape;556;g2f21fecc330_2_182"/>
          <p:cNvPicPr preferRelativeResize="0"/>
          <p:nvPr/>
        </p:nvPicPr>
        <p:blipFill rotWithShape="1">
          <a:blip r:embed="rId4">
            <a:alphaModFix/>
          </a:blip>
          <a:srcRect l="7066" r="7066"/>
          <a:stretch/>
        </p:blipFill>
        <p:spPr>
          <a:xfrm>
            <a:off x="385600" y="166050"/>
            <a:ext cx="4552525" cy="1813950"/>
          </a:xfrm>
          <a:prstGeom prst="rect">
            <a:avLst/>
          </a:prstGeom>
          <a:noFill/>
          <a:ln>
            <a:noFill/>
          </a:ln>
        </p:spPr>
      </p:pic>
      <p:pic>
        <p:nvPicPr>
          <p:cNvPr id="3" name="Google Shape;555;g2f21fecc330_2_182">
            <a:extLst>
              <a:ext uri="{FF2B5EF4-FFF2-40B4-BE49-F238E27FC236}">
                <a16:creationId xmlns:a16="http://schemas.microsoft.com/office/drawing/2014/main" id="{7820FBB2-6AD0-AA68-8FCA-87F9A97A8646}"/>
              </a:ext>
            </a:extLst>
          </p:cNvPr>
          <p:cNvPicPr preferRelativeResize="0"/>
          <p:nvPr/>
        </p:nvPicPr>
        <p:blipFill>
          <a:blip r:embed="rId5">
            <a:alphaModFix/>
          </a:blip>
          <a:srcRect l="26348" r="14392"/>
          <a:stretch/>
        </p:blipFill>
        <p:spPr>
          <a:xfrm>
            <a:off x="6096000" y="0"/>
            <a:ext cx="6096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130"/>
        <p:cNvGrpSpPr/>
        <p:nvPr/>
      </p:nvGrpSpPr>
      <p:grpSpPr>
        <a:xfrm>
          <a:off x="0" y="0"/>
          <a:ext cx="0" cy="0"/>
          <a:chOff x="0" y="0"/>
          <a:chExt cx="0" cy="0"/>
        </a:xfrm>
      </p:grpSpPr>
      <p:sp>
        <p:nvSpPr>
          <p:cNvPr id="131" name="Google Shape;131;p6"/>
          <p:cNvSpPr txBox="1"/>
          <p:nvPr/>
        </p:nvSpPr>
        <p:spPr>
          <a:xfrm>
            <a:off x="3048000" y="1"/>
            <a:ext cx="6096000" cy="6857999"/>
          </a:xfrm>
          <a:prstGeom prst="rect">
            <a:avLst/>
          </a:prstGeom>
          <a:noFill/>
          <a:ln>
            <a:noFill/>
          </a:ln>
        </p:spPr>
        <p:txBody>
          <a:bodyPr spcFirstLastPara="1" wrap="square" lIns="360000" tIns="2160000" rIns="360000" bIns="360000" anchor="t" anchorCtr="0">
            <a:noAutofit/>
          </a:bodyPr>
          <a:lstStyle/>
          <a:p>
            <a:pPr marL="89992" marR="0" lvl="0" indent="0" algn="ctr" rtl="0">
              <a:lnSpc>
                <a:spcPct val="90000"/>
              </a:lnSpc>
              <a:spcBef>
                <a:spcPts val="0"/>
              </a:spcBef>
              <a:spcAft>
                <a:spcPts val="0"/>
              </a:spcAft>
              <a:buClr>
                <a:schemeClr val="lt1"/>
              </a:buClr>
              <a:buSzPts val="3200"/>
              <a:buFont typeface="Arial"/>
              <a:buNone/>
            </a:pPr>
            <a:r>
              <a:rPr lang="en-GB" sz="3200" b="1" i="0" u="none" strike="noStrike" cap="none" dirty="0">
                <a:solidFill>
                  <a:schemeClr val="lt1"/>
                </a:solidFill>
                <a:latin typeface="Arial"/>
                <a:ea typeface="Arial"/>
                <a:cs typeface="Arial"/>
                <a:sym typeface="Arial"/>
              </a:rPr>
              <a:t>What do teenagers mean when they share:</a:t>
            </a:r>
            <a:endParaRPr sz="1400" b="0" i="0" u="none" strike="noStrike" cap="none" dirty="0">
              <a:solidFill>
                <a:srgbClr val="000000"/>
              </a:solidFill>
              <a:latin typeface="Arial"/>
              <a:ea typeface="Arial"/>
              <a:cs typeface="Arial"/>
              <a:sym typeface="Arial"/>
            </a:endParaRPr>
          </a:p>
        </p:txBody>
      </p:sp>
      <p:sp>
        <p:nvSpPr>
          <p:cNvPr id="132" name="Google Shape;132;p6"/>
          <p:cNvSpPr txBox="1"/>
          <p:nvPr/>
        </p:nvSpPr>
        <p:spPr>
          <a:xfrm>
            <a:off x="4490698" y="3874743"/>
            <a:ext cx="3210604"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0"/>
              <a:buFont typeface="Arial"/>
              <a:buNone/>
            </a:pPr>
            <a:r>
              <a:rPr lang="en-GB" sz="15000" b="0" i="0" u="none" strike="noStrike" cap="none" dirty="0">
                <a:solidFill>
                  <a:srgbClr val="474747"/>
                </a:solidFill>
                <a:latin typeface="Arial"/>
                <a:ea typeface="Arial"/>
                <a:cs typeface="Arial"/>
                <a:sym typeface="Arial"/>
              </a:rPr>
              <a:t>💦</a:t>
            </a:r>
            <a:endParaRPr sz="15000" b="0" i="0" u="none" strike="noStrike" cap="none" dirty="0">
              <a:solidFill>
                <a:schemeClr val="dk1"/>
              </a:solidFill>
              <a:latin typeface="Arial"/>
              <a:ea typeface="Arial"/>
              <a:cs typeface="Arial"/>
              <a:sym typeface="Arial"/>
            </a:endParaRPr>
          </a:p>
        </p:txBody>
      </p:sp>
      <p:pic>
        <p:nvPicPr>
          <p:cNvPr id="133" name="Google Shape;133;p6" descr="A white text on a black background&#10;&#10;Description automatically generated"/>
          <p:cNvPicPr preferRelativeResize="0"/>
          <p:nvPr/>
        </p:nvPicPr>
        <p:blipFill rotWithShape="1">
          <a:blip r:embed="rId3">
            <a:alphaModFix/>
          </a:blip>
          <a:srcRect/>
          <a:stretch/>
        </p:blipFill>
        <p:spPr>
          <a:xfrm>
            <a:off x="0" y="0"/>
            <a:ext cx="12192000" cy="1720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61"/>
        <p:cNvGrpSpPr/>
        <p:nvPr/>
      </p:nvGrpSpPr>
      <p:grpSpPr>
        <a:xfrm>
          <a:off x="0" y="0"/>
          <a:ext cx="0" cy="0"/>
          <a:chOff x="0" y="0"/>
          <a:chExt cx="0" cy="0"/>
        </a:xfrm>
      </p:grpSpPr>
      <p:sp>
        <p:nvSpPr>
          <p:cNvPr id="562" name="Google Shape;562;p54"/>
          <p:cNvSpPr txBox="1"/>
          <p:nvPr/>
        </p:nvSpPr>
        <p:spPr>
          <a:xfrm>
            <a:off x="6096000" y="-290749"/>
            <a:ext cx="6096000" cy="6858000"/>
          </a:xfrm>
          <a:prstGeom prst="rect">
            <a:avLst/>
          </a:prstGeom>
          <a:noFill/>
          <a:ln>
            <a:noFill/>
          </a:ln>
        </p:spPr>
        <p:txBody>
          <a:bodyPr spcFirstLastPara="1" wrap="square" lIns="360000" tIns="2160000" rIns="360000" bIns="360000" anchor="t" anchorCtr="0">
            <a:normAutofit/>
          </a:bodyPr>
          <a:lstStyle/>
          <a:p>
            <a:pPr marL="432892" marR="0" lvl="0" indent="-311150" algn="l" rtl="0">
              <a:spcBef>
                <a:spcPts val="0"/>
              </a:spcBef>
              <a:spcAft>
                <a:spcPts val="1200"/>
              </a:spcAft>
              <a:buClr>
                <a:srgbClr val="170D10"/>
              </a:buClr>
              <a:buSzPts val="1500"/>
              <a:buChar char="●"/>
            </a:pPr>
            <a:r>
              <a:rPr lang="en-GB" sz="1500" i="0" u="none" strike="noStrike" cap="none" dirty="0">
                <a:solidFill>
                  <a:srgbClr val="170D10"/>
                </a:solidFill>
              </a:rPr>
              <a:t>A report into </a:t>
            </a:r>
            <a:r>
              <a:rPr lang="en-GB" sz="1500" i="0" u="sng" strike="noStrike" cap="none" dirty="0">
                <a:solidFill>
                  <a:srgbClr val="170D10"/>
                </a:solidFill>
                <a:hlinkClick r:id="rId4">
                  <a:extLst>
                    <a:ext uri="{A12FA001-AC4F-418D-AE19-62706E023703}">
                      <ahyp:hlinkClr xmlns:ahyp="http://schemas.microsoft.com/office/drawing/2018/hyperlinkcolor" val="tx"/>
                    </a:ext>
                  </a:extLst>
                </a:hlinkClick>
              </a:rPr>
              <a:t>‘Digital Romance’</a:t>
            </a:r>
            <a:r>
              <a:rPr lang="en-GB" sz="1500" i="0" u="none" strike="noStrike" cap="none" dirty="0">
                <a:solidFill>
                  <a:srgbClr val="170D10"/>
                </a:solidFill>
              </a:rPr>
              <a:t> and </a:t>
            </a:r>
            <a:br>
              <a:rPr lang="en-GB" sz="1500" i="0" u="none" strike="noStrike" cap="none" dirty="0">
                <a:solidFill>
                  <a:srgbClr val="170D10"/>
                </a:solidFill>
              </a:rPr>
            </a:br>
            <a:r>
              <a:rPr lang="en-GB" sz="1500" i="0" u="none" strike="noStrike" cap="none" dirty="0">
                <a:solidFill>
                  <a:srgbClr val="170D10"/>
                </a:solidFill>
              </a:rPr>
              <a:t>young people’s behaviour from Brook</a:t>
            </a:r>
            <a:endParaRPr sz="1500" i="0" u="none" strike="noStrike" cap="none" dirty="0">
              <a:solidFill>
                <a:srgbClr val="170D10"/>
              </a:solidFill>
            </a:endParaRPr>
          </a:p>
          <a:p>
            <a:pPr marL="432892" marR="0" lvl="0" indent="-311150" algn="l" rtl="0">
              <a:spcBef>
                <a:spcPts val="0"/>
              </a:spcBef>
              <a:spcAft>
                <a:spcPts val="1200"/>
              </a:spcAft>
              <a:buClr>
                <a:srgbClr val="170D10"/>
              </a:buClr>
              <a:buSzPts val="1500"/>
              <a:buChar char="●"/>
            </a:pPr>
            <a:r>
              <a:rPr lang="en-GB" sz="1500" i="0" u="none" strike="noStrike" cap="none" dirty="0">
                <a:solidFill>
                  <a:srgbClr val="170D10"/>
                </a:solidFill>
              </a:rPr>
              <a:t>The PHSA Association’s </a:t>
            </a:r>
            <a:r>
              <a:rPr lang="en-GB" sz="1500" i="0" u="sng" strike="noStrike" cap="none" dirty="0">
                <a:solidFill>
                  <a:schemeClr val="tx1"/>
                </a:solidFill>
                <a:hlinkClick r:id="rId5">
                  <a:extLst>
                    <a:ext uri="{A12FA001-AC4F-418D-AE19-62706E023703}">
                      <ahyp:hlinkClr xmlns:ahyp="http://schemas.microsoft.com/office/drawing/2018/hyperlinkcolor" val="tx"/>
                    </a:ext>
                  </a:extLst>
                </a:hlinkClick>
              </a:rPr>
              <a:t>resources on image sharing</a:t>
            </a:r>
            <a:endParaRPr sz="1500" i="0" u="sng" strike="noStrike" cap="none" dirty="0">
              <a:solidFill>
                <a:srgbClr val="170D10"/>
              </a:solidFill>
            </a:endParaRPr>
          </a:p>
          <a:p>
            <a:pPr marL="432892" marR="0" lvl="0" indent="-311150" algn="l" rtl="0">
              <a:spcBef>
                <a:spcPts val="0"/>
              </a:spcBef>
              <a:spcAft>
                <a:spcPts val="1200"/>
              </a:spcAft>
              <a:buClr>
                <a:srgbClr val="170D10"/>
              </a:buClr>
              <a:buSzPts val="1500"/>
              <a:buChar char="●"/>
            </a:pPr>
            <a:r>
              <a:rPr lang="en-GB" sz="1500" i="0" u="none" strike="noStrike" cap="none" dirty="0">
                <a:solidFill>
                  <a:srgbClr val="170D10"/>
                </a:solidFill>
              </a:rPr>
              <a:t>The </a:t>
            </a:r>
            <a:r>
              <a:rPr lang="en-GB" sz="1500" i="0" u="sng" strike="noStrike" cap="none" dirty="0">
                <a:solidFill>
                  <a:srgbClr val="170D10"/>
                </a:solidFill>
                <a:hlinkClick r:id="rId6">
                  <a:extLst>
                    <a:ext uri="{A12FA001-AC4F-418D-AE19-62706E023703}">
                      <ahyp:hlinkClr xmlns:ahyp="http://schemas.microsoft.com/office/drawing/2018/hyperlinkcolor" val="tx"/>
                    </a:ext>
                  </a:extLst>
                </a:hlinkClick>
              </a:rPr>
              <a:t>Report Remove</a:t>
            </a:r>
            <a:r>
              <a:rPr lang="en-GB" sz="1500" i="0" u="none" strike="noStrike" cap="none" dirty="0">
                <a:solidFill>
                  <a:srgbClr val="170D10"/>
                </a:solidFill>
              </a:rPr>
              <a:t> tool</a:t>
            </a:r>
            <a:endParaRPr sz="1500" i="0" u="none" strike="noStrike" cap="none" dirty="0">
              <a:solidFill>
                <a:srgbClr val="170D10"/>
              </a:solidFill>
            </a:endParaRPr>
          </a:p>
          <a:p>
            <a:pPr marL="432892" marR="0" lvl="0" indent="-311150" algn="l" rtl="0">
              <a:spcBef>
                <a:spcPts val="0"/>
              </a:spcBef>
              <a:spcAft>
                <a:spcPts val="1200"/>
              </a:spcAft>
              <a:buClr>
                <a:srgbClr val="170D10"/>
              </a:buClr>
              <a:buSzPts val="1500"/>
              <a:buChar char="●"/>
            </a:pPr>
            <a:r>
              <a:rPr lang="en-GB" sz="1500" i="0" u="none" strike="noStrike" cap="none" dirty="0">
                <a:solidFill>
                  <a:srgbClr val="170D10"/>
                </a:solidFill>
              </a:rPr>
              <a:t>Shore: </a:t>
            </a:r>
            <a:r>
              <a:rPr lang="en-GB" sz="1500" i="0" u="sng" strike="noStrike" cap="none" dirty="0">
                <a:solidFill>
                  <a:srgbClr val="170D10"/>
                </a:solidFill>
                <a:hlinkClick r:id="rId7">
                  <a:extLst>
                    <a:ext uri="{A12FA001-AC4F-418D-AE19-62706E023703}">
                      <ahyp:hlinkClr xmlns:ahyp="http://schemas.microsoft.com/office/drawing/2018/hyperlinkcolor" val="tx"/>
                    </a:ext>
                  </a:extLst>
                </a:hlinkClick>
              </a:rPr>
              <a:t>Help and advice for young people</a:t>
            </a:r>
            <a:endParaRPr sz="1500" i="0" u="sng" strike="noStrike" cap="none" dirty="0">
              <a:solidFill>
                <a:srgbClr val="170D10"/>
              </a:solidFill>
            </a:endParaRPr>
          </a:p>
          <a:p>
            <a:pPr marL="432892" marR="0" lvl="0" indent="-311150" algn="l" rtl="0">
              <a:spcBef>
                <a:spcPts val="0"/>
              </a:spcBef>
              <a:spcAft>
                <a:spcPts val="1200"/>
              </a:spcAft>
              <a:buClr>
                <a:srgbClr val="170D10"/>
              </a:buClr>
              <a:buSzPts val="1500"/>
              <a:buChar char="●"/>
            </a:pPr>
            <a:r>
              <a:rPr lang="en-GB" sz="1500" i="0" u="sng" strike="noStrike" cap="none" dirty="0">
                <a:solidFill>
                  <a:srgbClr val="170D10"/>
                </a:solidFill>
                <a:hlinkClick r:id="rId8">
                  <a:extLst>
                    <a:ext uri="{A12FA001-AC4F-418D-AE19-62706E023703}">
                      <ahyp:hlinkClr xmlns:ahyp="http://schemas.microsoft.com/office/drawing/2018/hyperlinkcolor" val="tx"/>
                    </a:ext>
                  </a:extLst>
                </a:hlinkClick>
              </a:rPr>
              <a:t>Childline</a:t>
            </a:r>
            <a:endParaRPr sz="1500" i="0" u="sng" strike="noStrike" cap="none" dirty="0">
              <a:solidFill>
                <a:srgbClr val="170D10"/>
              </a:solidFill>
            </a:endParaRPr>
          </a:p>
        </p:txBody>
      </p:sp>
      <p:sp>
        <p:nvSpPr>
          <p:cNvPr id="563" name="Google Shape;563;p54"/>
          <p:cNvSpPr txBox="1"/>
          <p:nvPr/>
        </p:nvSpPr>
        <p:spPr>
          <a:xfrm>
            <a:off x="467059" y="-290749"/>
            <a:ext cx="6096000" cy="6858000"/>
          </a:xfrm>
          <a:prstGeom prst="rect">
            <a:avLst/>
          </a:prstGeom>
          <a:noFill/>
          <a:ln>
            <a:noFill/>
          </a:ln>
        </p:spPr>
        <p:txBody>
          <a:bodyPr spcFirstLastPara="1" wrap="square" lIns="360000" tIns="2160000" rIns="360000" bIns="360000" anchor="t" anchorCtr="0">
            <a:noAutofit/>
          </a:bodyPr>
          <a:lstStyle/>
          <a:p>
            <a:pPr marL="432892" lvl="0" indent="-315912" algn="l" rtl="0">
              <a:spcBef>
                <a:spcPts val="0"/>
              </a:spcBef>
              <a:spcAft>
                <a:spcPts val="600"/>
              </a:spcAft>
              <a:buClr>
                <a:srgbClr val="170D10"/>
              </a:buClr>
              <a:buSzPts val="1575"/>
              <a:buChar char="●"/>
            </a:pPr>
            <a:r>
              <a:rPr lang="en-GB" sz="1575" dirty="0">
                <a:solidFill>
                  <a:srgbClr val="170D10"/>
                </a:solidFill>
              </a:rPr>
              <a:t>The Internet Watch Foundation’s resources:</a:t>
            </a:r>
            <a:endParaRPr sz="1575" dirty="0">
              <a:solidFill>
                <a:srgbClr val="170D10"/>
              </a:solidFill>
            </a:endParaRPr>
          </a:p>
          <a:p>
            <a:pPr marL="774000" lvl="1" indent="-328612" algn="l" rtl="0">
              <a:spcBef>
                <a:spcPts val="0"/>
              </a:spcBef>
              <a:spcAft>
                <a:spcPts val="600"/>
              </a:spcAft>
              <a:buClr>
                <a:srgbClr val="170D10"/>
              </a:buClr>
              <a:buSzPts val="1575"/>
              <a:buFont typeface="Courier New"/>
              <a:buChar char="○"/>
            </a:pPr>
            <a:r>
              <a:rPr lang="en-GB" sz="1575" dirty="0">
                <a:solidFill>
                  <a:schemeClr val="dk1"/>
                </a:solidFill>
              </a:rPr>
              <a:t>Information and support about sharing nudes: </a:t>
            </a:r>
            <a:r>
              <a:rPr lang="en-GB" sz="1575" dirty="0">
                <a:solidFill>
                  <a:schemeClr val="tx1"/>
                </a:solidFill>
                <a:hlinkClick r:id="rId9">
                  <a:extLst>
                    <a:ext uri="{A12FA001-AC4F-418D-AE19-62706E023703}">
                      <ahyp:hlinkClr xmlns:ahyp="http://schemas.microsoft.com/office/drawing/2018/hyperlinkcolor" val="tx"/>
                    </a:ext>
                  </a:extLst>
                </a:hlinkClick>
              </a:rPr>
              <a:t>www.thinkbeforeyoushare.org</a:t>
            </a:r>
            <a:endParaRPr lang="en-GB" sz="1575" dirty="0">
              <a:solidFill>
                <a:srgbClr val="170D10"/>
              </a:solidFill>
            </a:endParaRPr>
          </a:p>
          <a:p>
            <a:pPr marL="774000" lvl="1" indent="-328612" algn="l" rtl="0">
              <a:spcBef>
                <a:spcPts val="0"/>
              </a:spcBef>
              <a:spcAft>
                <a:spcPts val="1200"/>
              </a:spcAft>
              <a:buClr>
                <a:srgbClr val="170D10"/>
              </a:buClr>
              <a:buSzPts val="1575"/>
              <a:buFont typeface="Courier New"/>
              <a:buChar char="○"/>
            </a:pPr>
            <a:r>
              <a:rPr lang="en-GB" sz="1575" dirty="0">
                <a:solidFill>
                  <a:srgbClr val="170D10"/>
                </a:solidFill>
              </a:rPr>
              <a:t>Guidance on sextortion: </a:t>
            </a:r>
            <a:r>
              <a:rPr lang="en-GB" sz="1575" dirty="0">
                <a:solidFill>
                  <a:schemeClr val="tx1"/>
                </a:solidFill>
                <a:hlinkClick r:id="rId10">
                  <a:extLst>
                    <a:ext uri="{A12FA001-AC4F-418D-AE19-62706E023703}">
                      <ahyp:hlinkClr xmlns:ahyp="http://schemas.microsoft.com/office/drawing/2018/hyperlinkcolor" val="tx"/>
                    </a:ext>
                  </a:extLst>
                </a:hlinkClick>
              </a:rPr>
              <a:t>www.iwf.org.uk/resources/sextortion</a:t>
            </a:r>
            <a:endParaRPr sz="1575" dirty="0">
              <a:solidFill>
                <a:srgbClr val="170D10"/>
              </a:solidFill>
            </a:endParaRPr>
          </a:p>
          <a:p>
            <a:pPr marL="432892" marR="0" lvl="0" indent="-315912" algn="l" rtl="0">
              <a:spcBef>
                <a:spcPts val="0"/>
              </a:spcBef>
              <a:spcAft>
                <a:spcPts val="1200"/>
              </a:spcAft>
              <a:buClr>
                <a:srgbClr val="170D10"/>
              </a:buClr>
              <a:buSzPts val="1575"/>
              <a:buChar char="●"/>
            </a:pPr>
            <a:r>
              <a:rPr lang="en-GB" sz="1575" i="0" u="none" strike="noStrike" cap="none" dirty="0">
                <a:solidFill>
                  <a:srgbClr val="170D10"/>
                </a:solidFill>
              </a:rPr>
              <a:t>The </a:t>
            </a:r>
            <a:r>
              <a:rPr lang="en-GB" sz="1575" i="0" u="sng" strike="noStrike" cap="none" dirty="0">
                <a:solidFill>
                  <a:srgbClr val="170D10"/>
                </a:solidFill>
                <a:hlinkClick r:id="rId11">
                  <a:extLst>
                    <a:ext uri="{A12FA001-AC4F-418D-AE19-62706E023703}">
                      <ahyp:hlinkClr xmlns:ahyp="http://schemas.microsoft.com/office/drawing/2018/hyperlinkcolor" val="tx"/>
                    </a:ext>
                  </a:extLst>
                </a:hlinkClick>
              </a:rPr>
              <a:t>Government’s advice</a:t>
            </a:r>
            <a:r>
              <a:rPr lang="en-GB" sz="1575" i="0" u="none" strike="noStrike" cap="none" dirty="0">
                <a:solidFill>
                  <a:srgbClr val="170D10"/>
                </a:solidFill>
              </a:rPr>
              <a:t> on dealing </a:t>
            </a:r>
            <a:br>
              <a:rPr lang="en-GB" sz="1575" i="0" u="none" strike="noStrike" cap="none" dirty="0">
                <a:solidFill>
                  <a:srgbClr val="170D10"/>
                </a:solidFill>
              </a:rPr>
            </a:br>
            <a:r>
              <a:rPr lang="en-GB" sz="1575" i="0" u="none" strike="noStrike" cap="none" dirty="0">
                <a:solidFill>
                  <a:srgbClr val="170D10"/>
                </a:solidFill>
              </a:rPr>
              <a:t>with the sharing of nudes</a:t>
            </a:r>
            <a:endParaRPr sz="1575" i="0" u="none" strike="noStrike" cap="none" dirty="0">
              <a:solidFill>
                <a:srgbClr val="170D10"/>
              </a:solidFill>
            </a:endParaRPr>
          </a:p>
          <a:p>
            <a:pPr marL="432892" marR="0" lvl="0" indent="-315912" algn="l" rtl="0">
              <a:spcBef>
                <a:spcPts val="0"/>
              </a:spcBef>
              <a:spcAft>
                <a:spcPts val="600"/>
              </a:spcAft>
              <a:buClr>
                <a:srgbClr val="170D10"/>
              </a:buClr>
              <a:buSzPts val="1575"/>
              <a:buChar char="●"/>
            </a:pPr>
            <a:r>
              <a:rPr lang="en-GB" sz="1575" i="0" u="none" strike="noStrike" cap="none" dirty="0">
                <a:solidFill>
                  <a:srgbClr val="170D10"/>
                </a:solidFill>
              </a:rPr>
              <a:t>From the CSA Centre:</a:t>
            </a:r>
            <a:endParaRPr sz="1575" i="0" u="none" strike="noStrike" cap="none" dirty="0">
              <a:solidFill>
                <a:srgbClr val="170D10"/>
              </a:solidFill>
            </a:endParaRPr>
          </a:p>
          <a:p>
            <a:pPr marL="774000" marR="0" lvl="1" indent="-328612" algn="l" rtl="0">
              <a:spcBef>
                <a:spcPts val="0"/>
              </a:spcBef>
              <a:spcAft>
                <a:spcPts val="600"/>
              </a:spcAft>
              <a:buClr>
                <a:srgbClr val="170D10"/>
              </a:buClr>
              <a:buSzPts val="1575"/>
              <a:buFont typeface="Courier New"/>
              <a:buChar char="○"/>
            </a:pPr>
            <a:r>
              <a:rPr lang="en-GB" sz="1575" i="0" u="sng" strike="noStrike" cap="none" dirty="0">
                <a:solidFill>
                  <a:srgbClr val="170D10"/>
                </a:solidFill>
                <a:hlinkClick r:id="rId12">
                  <a:extLst>
                    <a:ext uri="{A12FA001-AC4F-418D-AE19-62706E023703}">
                      <ahyp:hlinkClr xmlns:ahyp="http://schemas.microsoft.com/office/drawing/2018/hyperlinkcolor" val="tx"/>
                    </a:ext>
                  </a:extLst>
                </a:hlinkClick>
              </a:rPr>
              <a:t>A guide to communicating with children</a:t>
            </a:r>
            <a:r>
              <a:rPr lang="en-GB" sz="1575" i="0" u="none" strike="noStrike" cap="none" dirty="0">
                <a:solidFill>
                  <a:srgbClr val="170D10"/>
                </a:solidFill>
              </a:rPr>
              <a:t> </a:t>
            </a:r>
            <a:br>
              <a:rPr lang="en-GB" sz="1575" i="0" u="none" strike="noStrike" cap="none" dirty="0">
                <a:solidFill>
                  <a:srgbClr val="170D10"/>
                </a:solidFill>
              </a:rPr>
            </a:br>
            <a:r>
              <a:rPr lang="en-GB" sz="1575" i="0" u="none" strike="noStrike" cap="none" dirty="0">
                <a:solidFill>
                  <a:srgbClr val="170D10"/>
                </a:solidFill>
              </a:rPr>
              <a:t>when there are concerns about sexual </a:t>
            </a:r>
            <a:br>
              <a:rPr lang="en-GB" sz="1575" i="0" u="none" strike="noStrike" cap="none" dirty="0">
                <a:solidFill>
                  <a:srgbClr val="170D10"/>
                </a:solidFill>
              </a:rPr>
            </a:br>
            <a:r>
              <a:rPr lang="en-GB" sz="1575" i="0" u="none" strike="noStrike" cap="none" dirty="0">
                <a:solidFill>
                  <a:srgbClr val="170D10"/>
                </a:solidFill>
              </a:rPr>
              <a:t>abuse or behaviour</a:t>
            </a:r>
          </a:p>
          <a:p>
            <a:pPr marL="774000" marR="0" lvl="1" indent="-328612" algn="l" rtl="0">
              <a:spcBef>
                <a:spcPts val="0"/>
              </a:spcBef>
              <a:spcAft>
                <a:spcPts val="600"/>
              </a:spcAft>
              <a:buClr>
                <a:srgbClr val="170D10"/>
              </a:buClr>
              <a:buSzPts val="1575"/>
              <a:buFont typeface="Courier New"/>
              <a:buChar char="○"/>
            </a:pPr>
            <a:r>
              <a:rPr lang="en-GB" sz="1575" i="0" u="none" strike="noStrike" cap="none" dirty="0">
                <a:solidFill>
                  <a:srgbClr val="170D10"/>
                </a:solidFill>
              </a:rPr>
              <a:t>Responding to concerns around </a:t>
            </a:r>
            <a:br>
              <a:rPr lang="en-GB" sz="1575" i="0" u="none" strike="noStrike" cap="none" dirty="0">
                <a:solidFill>
                  <a:srgbClr val="170D10"/>
                </a:solidFill>
              </a:rPr>
            </a:br>
            <a:r>
              <a:rPr lang="en-GB" sz="1575" i="0" u="sng" strike="noStrike" cap="none" dirty="0">
                <a:solidFill>
                  <a:srgbClr val="170D10"/>
                </a:solidFill>
                <a:hlinkClick r:id="rId13">
                  <a:extLst>
                    <a:ext uri="{A12FA001-AC4F-418D-AE19-62706E023703}">
                      <ahyp:hlinkClr xmlns:ahyp="http://schemas.microsoft.com/office/drawing/2018/hyperlinkcolor" val="tx"/>
                    </a:ext>
                  </a:extLst>
                </a:hlinkClick>
              </a:rPr>
              <a:t>AI-generated child sexual abuse imagery</a:t>
            </a:r>
            <a:endParaRPr lang="en-GB" sz="1575" i="0" u="sng" strike="noStrike" cap="none" dirty="0">
              <a:solidFill>
                <a:srgbClr val="170D10"/>
              </a:solidFill>
            </a:endParaRPr>
          </a:p>
          <a:p>
            <a:pPr marL="774000" marR="0" lvl="1" indent="-328612" algn="l" rtl="0">
              <a:spcBef>
                <a:spcPts val="0"/>
              </a:spcBef>
              <a:spcAft>
                <a:spcPts val="600"/>
              </a:spcAft>
              <a:buClr>
                <a:srgbClr val="170D10"/>
              </a:buClr>
              <a:buSzPts val="1575"/>
              <a:buFont typeface="Courier New"/>
              <a:buChar char="○"/>
            </a:pPr>
            <a:r>
              <a:rPr lang="en-GB" sz="1575" i="0" u="none" strike="noStrike" cap="none" dirty="0">
                <a:solidFill>
                  <a:srgbClr val="170D10"/>
                </a:solidFill>
              </a:rPr>
              <a:t>A course in </a:t>
            </a:r>
            <a:r>
              <a:rPr lang="en-GB" sz="1575" i="0" u="sng" strike="noStrike" cap="none" dirty="0">
                <a:solidFill>
                  <a:srgbClr val="170D10"/>
                </a:solidFill>
                <a:hlinkClick r:id="rId14">
                  <a:extLst>
                    <a:ext uri="{A12FA001-AC4F-418D-AE19-62706E023703}">
                      <ahyp:hlinkClr xmlns:ahyp="http://schemas.microsoft.com/office/drawing/2018/hyperlinkcolor" val="tx"/>
                    </a:ext>
                  </a:extLst>
                </a:hlinkClick>
              </a:rPr>
              <a:t>‘Harmful sexual behaviour </a:t>
            </a:r>
            <a:br>
              <a:rPr lang="en-GB" sz="1575" i="0" u="sng" strike="noStrike" cap="none" dirty="0">
                <a:solidFill>
                  <a:srgbClr val="170D10"/>
                </a:solidFill>
                <a:hlinkClick r:id="rId14">
                  <a:extLst>
                    <a:ext uri="{A12FA001-AC4F-418D-AE19-62706E023703}">
                      <ahyp:hlinkClr xmlns:ahyp="http://schemas.microsoft.com/office/drawing/2018/hyperlinkcolor" val="tx"/>
                    </a:ext>
                  </a:extLst>
                </a:hlinkClick>
              </a:rPr>
            </a:br>
            <a:r>
              <a:rPr lang="en-GB" sz="1575" i="0" u="sng" strike="noStrike" cap="none" dirty="0">
                <a:solidFill>
                  <a:srgbClr val="170D10"/>
                </a:solidFill>
                <a:hlinkClick r:id="rId14">
                  <a:extLst>
                    <a:ext uri="{A12FA001-AC4F-418D-AE19-62706E023703}">
                      <ahyp:hlinkClr xmlns:ahyp="http://schemas.microsoft.com/office/drawing/2018/hyperlinkcolor" val="tx"/>
                    </a:ext>
                  </a:extLst>
                </a:hlinkClick>
              </a:rPr>
              <a:t>in online contexts’ </a:t>
            </a:r>
            <a:endParaRPr sz="1575" i="0" u="sng" strike="noStrike" cap="none" dirty="0">
              <a:solidFill>
                <a:srgbClr val="170D10"/>
              </a:solidFill>
            </a:endParaRPr>
          </a:p>
        </p:txBody>
      </p:sp>
      <p:pic>
        <p:nvPicPr>
          <p:cNvPr id="564" name="Google Shape;564;p54"/>
          <p:cNvPicPr preferRelativeResize="0"/>
          <p:nvPr/>
        </p:nvPicPr>
        <p:blipFill rotWithShape="1">
          <a:blip r:embed="rId15">
            <a:alphaModFix/>
          </a:blip>
          <a:srcRect t="27050" r="52361" b="5841"/>
          <a:stretch/>
        </p:blipFill>
        <p:spPr>
          <a:xfrm flipH="1">
            <a:off x="9276521" y="4547819"/>
            <a:ext cx="2915478" cy="2310180"/>
          </a:xfrm>
          <a:prstGeom prst="rect">
            <a:avLst/>
          </a:prstGeom>
          <a:noFill/>
          <a:ln>
            <a:noFill/>
          </a:ln>
        </p:spPr>
      </p:pic>
      <p:pic>
        <p:nvPicPr>
          <p:cNvPr id="565" name="Google Shape;565;p54"/>
          <p:cNvPicPr preferRelativeResize="0"/>
          <p:nvPr/>
        </p:nvPicPr>
        <p:blipFill rotWithShape="1">
          <a:blip r:embed="rId16">
            <a:alphaModFix/>
          </a:blip>
          <a:srcRect/>
          <a:stretch/>
        </p:blipFill>
        <p:spPr>
          <a:xfrm>
            <a:off x="0" y="0"/>
            <a:ext cx="12192000" cy="1720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8"/>
        <p:cNvGrpSpPr/>
        <p:nvPr/>
      </p:nvGrpSpPr>
      <p:grpSpPr>
        <a:xfrm>
          <a:off x="0" y="0"/>
          <a:ext cx="0" cy="0"/>
          <a:chOff x="0" y="0"/>
          <a:chExt cx="0" cy="0"/>
        </a:xfrm>
      </p:grpSpPr>
      <p:pic>
        <p:nvPicPr>
          <p:cNvPr id="139" name="Google Shape;139;g2f21fecc330_1_0"/>
          <p:cNvPicPr preferRelativeResize="0"/>
          <p:nvPr/>
        </p:nvPicPr>
        <p:blipFill>
          <a:blip r:embed="rId3">
            <a:alphaModFix/>
          </a:blip>
          <a:stretch>
            <a:fillRect/>
          </a:stretch>
        </p:blipFill>
        <p:spPr>
          <a:xfrm>
            <a:off x="0" y="0"/>
            <a:ext cx="12192000" cy="68580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body" idx="2"/>
          </p:nvPr>
        </p:nvSpPr>
        <p:spPr>
          <a:xfrm>
            <a:off x="696002" y="542512"/>
            <a:ext cx="3600000" cy="5458237"/>
          </a:xfrm>
          <a:prstGeom prst="rect">
            <a:avLst/>
          </a:prstGeom>
          <a:noFill/>
          <a:ln>
            <a:noFill/>
          </a:ln>
        </p:spPr>
        <p:txBody>
          <a:bodyPr spcFirstLastPara="1" wrap="square" lIns="360000" tIns="2160000" rIns="360000" bIns="360000" anchor="t" anchorCtr="0">
            <a:noAutofit/>
          </a:bodyPr>
          <a:lstStyle/>
          <a:p>
            <a:pPr marL="0" lvl="0" indent="0" algn="ctr" rtl="0">
              <a:lnSpc>
                <a:spcPct val="90000"/>
              </a:lnSpc>
              <a:spcBef>
                <a:spcPts val="0"/>
              </a:spcBef>
              <a:spcAft>
                <a:spcPts val="0"/>
              </a:spcAft>
              <a:buClr>
                <a:srgbClr val="E8A4F4"/>
              </a:buClr>
              <a:buSzPts val="6000"/>
              <a:buNone/>
            </a:pPr>
            <a:r>
              <a:rPr lang="en-GB" sz="6000" b="1" u="none" strike="noStrike" dirty="0">
                <a:solidFill>
                  <a:srgbClr val="E8A4F4"/>
                </a:solidFill>
                <a:latin typeface="Arial"/>
                <a:ea typeface="Arial"/>
                <a:cs typeface="Arial"/>
                <a:sym typeface="Arial"/>
              </a:rPr>
              <a:t>1/3</a:t>
            </a:r>
            <a:endParaRPr dirty="0"/>
          </a:p>
          <a:p>
            <a:pPr marL="0" lvl="0" indent="0" algn="ctr" rtl="0">
              <a:lnSpc>
                <a:spcPct val="90000"/>
              </a:lnSpc>
              <a:spcBef>
                <a:spcPts val="0"/>
              </a:spcBef>
              <a:spcAft>
                <a:spcPts val="0"/>
              </a:spcAft>
              <a:buClr>
                <a:schemeClr val="lt1"/>
              </a:buClr>
              <a:buSzPts val="3200"/>
              <a:buNone/>
            </a:pPr>
            <a:r>
              <a:rPr lang="en-GB" sz="2500" u="none" strike="noStrike" dirty="0">
                <a:solidFill>
                  <a:schemeClr val="lt1"/>
                </a:solidFill>
                <a:latin typeface="Arial"/>
                <a:ea typeface="Arial"/>
                <a:cs typeface="Arial"/>
                <a:sym typeface="Arial"/>
              </a:rPr>
              <a:t>⅓ of young </a:t>
            </a:r>
            <a:br>
              <a:rPr lang="en-GB" sz="2500" u="none" strike="noStrike" dirty="0">
                <a:solidFill>
                  <a:schemeClr val="lt1"/>
                </a:solidFill>
                <a:latin typeface="Arial"/>
                <a:ea typeface="Arial"/>
                <a:cs typeface="Arial"/>
                <a:sym typeface="Arial"/>
              </a:rPr>
            </a:br>
            <a:r>
              <a:rPr lang="en-GB" sz="2500" u="none" strike="noStrike" dirty="0">
                <a:solidFill>
                  <a:schemeClr val="lt1"/>
                </a:solidFill>
                <a:latin typeface="Arial"/>
                <a:ea typeface="Arial"/>
                <a:cs typeface="Arial"/>
                <a:sym typeface="Arial"/>
              </a:rPr>
              <a:t>people have sent a sexual image of themselves.</a:t>
            </a:r>
            <a:endParaRPr sz="900" dirty="0"/>
          </a:p>
        </p:txBody>
      </p:sp>
      <p:sp>
        <p:nvSpPr>
          <p:cNvPr id="146" name="Google Shape;146;p7"/>
          <p:cNvSpPr txBox="1"/>
          <p:nvPr/>
        </p:nvSpPr>
        <p:spPr>
          <a:xfrm>
            <a:off x="0" y="5731173"/>
            <a:ext cx="12171405" cy="1126827"/>
          </a:xfrm>
          <a:prstGeom prst="rect">
            <a:avLst/>
          </a:prstGeom>
          <a:noFill/>
          <a:ln>
            <a:noFill/>
          </a:ln>
        </p:spPr>
        <p:txBody>
          <a:bodyPr spcFirstLastPara="1" wrap="square" lIns="0" tIns="0" rIns="0" bIns="360000" anchor="b" anchorCtr="0">
            <a:noAutofit/>
          </a:bodyPr>
          <a:lstStyle/>
          <a:p>
            <a:pPr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chemeClr val="lt1"/>
                </a:solidFill>
                <a:latin typeface="Arial"/>
                <a:ea typeface="Arial"/>
                <a:cs typeface="Arial"/>
                <a:sym typeface="Arial"/>
              </a:rPr>
              <a:t>Source: ‘Digital Romance: A research project exploring young people’s use of technology in their romantic relationships and love lives’ from Brook.</a:t>
            </a:r>
            <a:endParaRPr sz="1400" b="0" i="0" u="none" strike="noStrike" cap="none" dirty="0">
              <a:solidFill>
                <a:srgbClr val="000000"/>
              </a:solidFill>
              <a:latin typeface="Arial"/>
              <a:ea typeface="Arial"/>
              <a:cs typeface="Arial"/>
              <a:sym typeface="Arial"/>
            </a:endParaRPr>
          </a:p>
        </p:txBody>
      </p:sp>
      <p:sp>
        <p:nvSpPr>
          <p:cNvPr id="147" name="Google Shape;147;p7"/>
          <p:cNvSpPr txBox="1"/>
          <p:nvPr/>
        </p:nvSpPr>
        <p:spPr>
          <a:xfrm>
            <a:off x="4296001" y="542510"/>
            <a:ext cx="3600000" cy="5458239"/>
          </a:xfrm>
          <a:prstGeom prst="rect">
            <a:avLst/>
          </a:prstGeom>
          <a:noFill/>
          <a:ln>
            <a:noFill/>
          </a:ln>
        </p:spPr>
        <p:txBody>
          <a:bodyPr spcFirstLastPara="1" wrap="square" lIns="360000" tIns="2160000" rIns="360000" bIns="360000" anchor="t" anchorCtr="0">
            <a:noAutofit/>
          </a:bodyPr>
          <a:lstStyle/>
          <a:p>
            <a:pPr marR="0" lvl="0" indent="0" algn="ctr" rtl="0">
              <a:lnSpc>
                <a:spcPct val="90000"/>
              </a:lnSpc>
              <a:spcBef>
                <a:spcPts val="0"/>
              </a:spcBef>
              <a:spcAft>
                <a:spcPts val="0"/>
              </a:spcAft>
              <a:buClr>
                <a:srgbClr val="E8A4F4"/>
              </a:buClr>
              <a:buSzPts val="6000"/>
              <a:buFont typeface="Arial"/>
              <a:buNone/>
            </a:pPr>
            <a:r>
              <a:rPr lang="en-GB" sz="6000" b="1" i="0" u="none" strike="noStrike" cap="none" dirty="0">
                <a:solidFill>
                  <a:srgbClr val="E8A4F4"/>
                </a:solidFill>
                <a:latin typeface="Arial"/>
                <a:ea typeface="Arial"/>
                <a:cs typeface="Arial"/>
                <a:sym typeface="Arial"/>
              </a:rPr>
              <a:t>1/2</a:t>
            </a:r>
            <a:endParaRPr sz="1400" b="0" i="0" u="none" strike="noStrike" cap="none" dirty="0">
              <a:solidFill>
                <a:srgbClr val="000000"/>
              </a:solidFill>
              <a:latin typeface="Arial"/>
              <a:ea typeface="Arial"/>
              <a:cs typeface="Arial"/>
              <a:sym typeface="Arial"/>
            </a:endParaRPr>
          </a:p>
          <a:p>
            <a:pPr marR="0" lvl="0" indent="0" algn="ctr" rtl="0">
              <a:lnSpc>
                <a:spcPct val="90000"/>
              </a:lnSpc>
              <a:spcBef>
                <a:spcPts val="0"/>
              </a:spcBef>
              <a:spcAft>
                <a:spcPts val="0"/>
              </a:spcAft>
              <a:buClr>
                <a:schemeClr val="lt1"/>
              </a:buClr>
              <a:buSzPts val="3200"/>
              <a:buFont typeface="Arial"/>
              <a:buNone/>
            </a:pPr>
            <a:r>
              <a:rPr lang="en-GB" sz="2500" b="0" i="0" u="none" strike="noStrike" cap="none" dirty="0">
                <a:solidFill>
                  <a:schemeClr val="lt1"/>
                </a:solidFill>
                <a:latin typeface="Arial"/>
                <a:ea typeface="Arial"/>
                <a:cs typeface="Arial"/>
                <a:sym typeface="Arial"/>
              </a:rPr>
              <a:t>½ of young people have received a sexual image from someone else.</a:t>
            </a:r>
            <a:endParaRPr sz="2500" b="0" i="0" u="none" strike="noStrike" cap="none" dirty="0">
              <a:solidFill>
                <a:srgbClr val="000000"/>
              </a:solidFill>
              <a:latin typeface="Arial"/>
              <a:ea typeface="Arial"/>
              <a:cs typeface="Arial"/>
              <a:sym typeface="Arial"/>
            </a:endParaRPr>
          </a:p>
        </p:txBody>
      </p:sp>
      <p:sp>
        <p:nvSpPr>
          <p:cNvPr id="148" name="Google Shape;148;p7"/>
          <p:cNvSpPr txBox="1"/>
          <p:nvPr/>
        </p:nvSpPr>
        <p:spPr>
          <a:xfrm>
            <a:off x="7895999" y="542511"/>
            <a:ext cx="3600000" cy="5458239"/>
          </a:xfrm>
          <a:prstGeom prst="rect">
            <a:avLst/>
          </a:prstGeom>
          <a:noFill/>
          <a:ln>
            <a:noFill/>
          </a:ln>
        </p:spPr>
        <p:txBody>
          <a:bodyPr spcFirstLastPara="1" wrap="square" lIns="360000" tIns="2160000" rIns="360000" bIns="360000" anchor="t" anchorCtr="0">
            <a:noAutofit/>
          </a:bodyPr>
          <a:lstStyle/>
          <a:p>
            <a:pPr marR="0" lvl="0" indent="0" algn="ctr" rtl="0">
              <a:lnSpc>
                <a:spcPct val="90000"/>
              </a:lnSpc>
              <a:spcBef>
                <a:spcPts val="0"/>
              </a:spcBef>
              <a:spcAft>
                <a:spcPts val="0"/>
              </a:spcAft>
              <a:buClr>
                <a:srgbClr val="E8A4F4"/>
              </a:buClr>
              <a:buSzPts val="6000"/>
              <a:buFont typeface="Arial"/>
              <a:buNone/>
            </a:pPr>
            <a:r>
              <a:rPr lang="en-GB" sz="6000" b="1" i="0" u="none" strike="noStrike" cap="none" dirty="0">
                <a:solidFill>
                  <a:srgbClr val="E8A4F4"/>
                </a:solidFill>
                <a:latin typeface="Arial"/>
                <a:ea typeface="Arial"/>
                <a:cs typeface="Arial"/>
                <a:sym typeface="Arial"/>
              </a:rPr>
              <a:t>9%</a:t>
            </a:r>
            <a:endParaRPr sz="1400" b="0" i="0" u="none" strike="noStrike" cap="none" dirty="0">
              <a:solidFill>
                <a:srgbClr val="000000"/>
              </a:solidFill>
              <a:latin typeface="Arial"/>
              <a:ea typeface="Arial"/>
              <a:cs typeface="Arial"/>
              <a:sym typeface="Arial"/>
            </a:endParaRPr>
          </a:p>
          <a:p>
            <a:pPr marR="0" lvl="0" indent="0" algn="ctr" rtl="0">
              <a:lnSpc>
                <a:spcPct val="90000"/>
              </a:lnSpc>
              <a:spcBef>
                <a:spcPts val="0"/>
              </a:spcBef>
              <a:spcAft>
                <a:spcPts val="0"/>
              </a:spcAft>
              <a:buClr>
                <a:schemeClr val="lt1"/>
              </a:buClr>
              <a:buSzPts val="3200"/>
              <a:buFont typeface="Arial"/>
              <a:buNone/>
            </a:pPr>
            <a:r>
              <a:rPr lang="en-GB" sz="2500" b="0" i="0" u="none" strike="noStrike" cap="none" dirty="0">
                <a:solidFill>
                  <a:schemeClr val="lt1"/>
                </a:solidFill>
                <a:latin typeface="Arial"/>
                <a:ea typeface="Arial"/>
                <a:cs typeface="Arial"/>
                <a:sym typeface="Arial"/>
              </a:rPr>
              <a:t>9% of young people have been sent a sexual image of </a:t>
            </a:r>
            <a:br>
              <a:rPr lang="en-GB" sz="2500" b="0" i="0" u="none" strike="noStrike" cap="none" dirty="0">
                <a:solidFill>
                  <a:schemeClr val="lt1"/>
                </a:solidFill>
                <a:latin typeface="Arial"/>
                <a:ea typeface="Arial"/>
                <a:cs typeface="Arial"/>
                <a:sym typeface="Arial"/>
              </a:rPr>
            </a:br>
            <a:r>
              <a:rPr lang="en-GB" sz="2500" b="0" i="0" u="none" strike="noStrike" cap="none" dirty="0">
                <a:solidFill>
                  <a:schemeClr val="lt1"/>
                </a:solidFill>
                <a:latin typeface="Arial"/>
                <a:ea typeface="Arial"/>
                <a:cs typeface="Arial"/>
                <a:sym typeface="Arial"/>
              </a:rPr>
              <a:t>someone else.</a:t>
            </a:r>
            <a:endParaRPr sz="2500" b="0" i="0" u="none" strike="noStrike" cap="none" dirty="0">
              <a:solidFill>
                <a:srgbClr val="000000"/>
              </a:solidFill>
              <a:latin typeface="Arial"/>
              <a:ea typeface="Arial"/>
              <a:cs typeface="Arial"/>
              <a:sym typeface="Arial"/>
            </a:endParaRPr>
          </a:p>
        </p:txBody>
      </p:sp>
      <p:pic>
        <p:nvPicPr>
          <p:cNvPr id="149" name="Google Shape;149;p7" descr="A black background with white text&#10;&#10;Description automatically generated"/>
          <p:cNvPicPr preferRelativeResize="0"/>
          <p:nvPr/>
        </p:nvPicPr>
        <p:blipFill rotWithShape="1">
          <a:blip r:embed="rId3">
            <a:alphaModFix/>
          </a:blip>
          <a:srcRect/>
          <a:stretch/>
        </p:blipFill>
        <p:spPr>
          <a:xfrm>
            <a:off x="0" y="-3"/>
            <a:ext cx="12192000" cy="2533650"/>
          </a:xfrm>
          <a:prstGeom prst="rect">
            <a:avLst/>
          </a:prstGeom>
          <a:noFill/>
          <a:ln>
            <a:noFill/>
          </a:ln>
        </p:spPr>
      </p:pic>
      <p:pic>
        <p:nvPicPr>
          <p:cNvPr id="150" name="Google Shape;150;p7" descr="A green cucumber on a black background&#10;&#10;Description automatically generated"/>
          <p:cNvPicPr preferRelativeResize="0"/>
          <p:nvPr/>
        </p:nvPicPr>
        <p:blipFill rotWithShape="1">
          <a:blip r:embed="rId4">
            <a:alphaModFix/>
          </a:blip>
          <a:srcRect l="62830" t="30510"/>
          <a:stretch/>
        </p:blipFill>
        <p:spPr>
          <a:xfrm rot="-5400000">
            <a:off x="9699660" y="-62176"/>
            <a:ext cx="2409571" cy="25339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rgbClr val="502953"/>
            </a:gs>
            <a:gs pos="40000">
              <a:srgbClr val="502953"/>
            </a:gs>
            <a:gs pos="100000">
              <a:srgbClr val="000000"/>
            </a:gs>
          </a:gsLst>
          <a:lin ang="2700000" scaled="0"/>
        </a:gradFill>
        <a:effectLst/>
      </p:bgPr>
    </p:bg>
    <p:spTree>
      <p:nvGrpSpPr>
        <p:cNvPr id="1" name="Shape 155"/>
        <p:cNvGrpSpPr/>
        <p:nvPr/>
      </p:nvGrpSpPr>
      <p:grpSpPr>
        <a:xfrm>
          <a:off x="0" y="0"/>
          <a:ext cx="0" cy="0"/>
          <a:chOff x="0" y="0"/>
          <a:chExt cx="0" cy="0"/>
        </a:xfrm>
      </p:grpSpPr>
      <p:pic>
        <p:nvPicPr>
          <p:cNvPr id="156" name="Google Shape;156;p8" descr="A black background with white text&#10;&#10;Description automatically generated"/>
          <p:cNvPicPr preferRelativeResize="0"/>
          <p:nvPr/>
        </p:nvPicPr>
        <p:blipFill rotWithShape="1">
          <a:blip r:embed="rId3">
            <a:alphaModFix/>
          </a:blip>
          <a:srcRect/>
          <a:stretch/>
        </p:blipFill>
        <p:spPr>
          <a:xfrm>
            <a:off x="0" y="-3"/>
            <a:ext cx="12192000" cy="2533650"/>
          </a:xfrm>
          <a:prstGeom prst="rect">
            <a:avLst/>
          </a:prstGeom>
          <a:noFill/>
          <a:ln>
            <a:noFill/>
          </a:ln>
        </p:spPr>
      </p:pic>
      <p:sp>
        <p:nvSpPr>
          <p:cNvPr id="157" name="Google Shape;157;p8"/>
          <p:cNvSpPr txBox="1">
            <a:spLocks noGrp="1"/>
          </p:cNvSpPr>
          <p:nvPr>
            <p:ph type="body" idx="2"/>
          </p:nvPr>
        </p:nvSpPr>
        <p:spPr>
          <a:xfrm>
            <a:off x="-18475" y="433825"/>
            <a:ext cx="6096000" cy="6801000"/>
          </a:xfrm>
          <a:prstGeom prst="rect">
            <a:avLst/>
          </a:prstGeom>
          <a:noFill/>
          <a:ln>
            <a:noFill/>
          </a:ln>
        </p:spPr>
        <p:txBody>
          <a:bodyPr spcFirstLastPara="1" wrap="square" lIns="360000" tIns="2160000" rIns="360000" bIns="360000" anchor="t" anchorCtr="0">
            <a:noAutofit/>
          </a:bodyPr>
          <a:lstStyle/>
          <a:p>
            <a:pPr marL="89992" lvl="0" indent="0" algn="ctr" rtl="0">
              <a:lnSpc>
                <a:spcPct val="90000"/>
              </a:lnSpc>
              <a:spcBef>
                <a:spcPts val="0"/>
              </a:spcBef>
              <a:spcAft>
                <a:spcPts val="0"/>
              </a:spcAft>
              <a:buClr>
                <a:srgbClr val="E8A4F4"/>
              </a:buClr>
              <a:buSzPts val="20000"/>
              <a:buNone/>
            </a:pPr>
            <a:r>
              <a:rPr lang="en-GB" sz="15500" b="1" u="none" strike="noStrike" dirty="0">
                <a:solidFill>
                  <a:srgbClr val="E8A4F4"/>
                </a:solidFill>
                <a:latin typeface="Arial"/>
                <a:ea typeface="Arial"/>
                <a:cs typeface="Arial"/>
                <a:sym typeface="Arial"/>
              </a:rPr>
              <a:t>92%</a:t>
            </a:r>
            <a:endParaRPr sz="100" dirty="0"/>
          </a:p>
        </p:txBody>
      </p:sp>
      <p:sp>
        <p:nvSpPr>
          <p:cNvPr id="158" name="Google Shape;158;p8"/>
          <p:cNvSpPr txBox="1"/>
          <p:nvPr/>
        </p:nvSpPr>
        <p:spPr>
          <a:xfrm>
            <a:off x="6096000" y="715325"/>
            <a:ext cx="6096000" cy="6142800"/>
          </a:xfrm>
          <a:prstGeom prst="rect">
            <a:avLst/>
          </a:prstGeom>
          <a:noFill/>
          <a:ln>
            <a:noFill/>
          </a:ln>
        </p:spPr>
        <p:txBody>
          <a:bodyPr spcFirstLastPara="1" wrap="square" lIns="360000" tIns="2160000" rIns="360000" bIns="360000" anchor="t" anchorCtr="0">
            <a:noAutofit/>
          </a:bodyPr>
          <a:lstStyle/>
          <a:p>
            <a:pPr marL="89992" marR="0" lvl="0" indent="0" algn="l" rtl="0">
              <a:lnSpc>
                <a:spcPct val="90000"/>
              </a:lnSpc>
              <a:spcBef>
                <a:spcPts val="0"/>
              </a:spcBef>
              <a:spcAft>
                <a:spcPts val="0"/>
              </a:spcAft>
              <a:buClr>
                <a:schemeClr val="lt1"/>
              </a:buClr>
              <a:buSzPts val="3200"/>
              <a:buFont typeface="Arial"/>
              <a:buNone/>
            </a:pPr>
            <a:r>
              <a:rPr lang="en-GB" sz="2500" dirty="0">
                <a:solidFill>
                  <a:schemeClr val="lt1"/>
                </a:solidFill>
              </a:rPr>
              <a:t>‘Self-generated’ content </a:t>
            </a:r>
            <a:br>
              <a:rPr lang="en-GB" sz="2500" dirty="0">
                <a:solidFill>
                  <a:schemeClr val="lt1"/>
                </a:solidFill>
              </a:rPr>
            </a:br>
            <a:r>
              <a:rPr lang="en-GB" sz="2500" dirty="0">
                <a:solidFill>
                  <a:schemeClr val="lt1"/>
                </a:solidFill>
              </a:rPr>
              <a:t>was found on 92% of all </a:t>
            </a:r>
            <a:br>
              <a:rPr lang="en-GB" sz="2500" dirty="0">
                <a:solidFill>
                  <a:schemeClr val="lt1"/>
                </a:solidFill>
              </a:rPr>
            </a:br>
            <a:r>
              <a:rPr lang="en-GB" sz="2500" dirty="0">
                <a:solidFill>
                  <a:schemeClr val="lt1"/>
                </a:solidFill>
              </a:rPr>
              <a:t>the webpages the IWF took </a:t>
            </a:r>
            <a:br>
              <a:rPr lang="en-GB" sz="2500" dirty="0">
                <a:solidFill>
                  <a:schemeClr val="lt1"/>
                </a:solidFill>
              </a:rPr>
            </a:br>
            <a:r>
              <a:rPr lang="en-GB" sz="2500" dirty="0">
                <a:solidFill>
                  <a:schemeClr val="lt1"/>
                </a:solidFill>
              </a:rPr>
              <a:t>action to remove in 2023.</a:t>
            </a:r>
            <a:endParaRPr sz="2500" i="0" u="none" strike="noStrike" cap="none" dirty="0">
              <a:solidFill>
                <a:srgbClr val="000000"/>
              </a:solidFill>
            </a:endParaRPr>
          </a:p>
          <a:p>
            <a:pPr marL="89992" marR="0" lvl="0" indent="0" algn="l" rtl="0">
              <a:lnSpc>
                <a:spcPct val="90000"/>
              </a:lnSpc>
              <a:spcBef>
                <a:spcPts val="0"/>
              </a:spcBef>
              <a:spcAft>
                <a:spcPts val="0"/>
              </a:spcAft>
              <a:buClr>
                <a:schemeClr val="dk1"/>
              </a:buClr>
              <a:buSzPts val="3200"/>
              <a:buFont typeface="Arial"/>
              <a:buNone/>
            </a:pPr>
            <a:endParaRPr sz="2500" b="0" i="0" u="none" strike="noStrike" cap="none" dirty="0">
              <a:solidFill>
                <a:schemeClr val="lt1"/>
              </a:solidFill>
              <a:latin typeface="Arial"/>
              <a:ea typeface="Arial"/>
              <a:cs typeface="Arial"/>
              <a:sym typeface="Arial"/>
            </a:endParaRPr>
          </a:p>
          <a:p>
            <a:pPr marL="89992" marR="0" lvl="0" indent="0" algn="l" rtl="0">
              <a:lnSpc>
                <a:spcPct val="90000"/>
              </a:lnSpc>
              <a:spcBef>
                <a:spcPts val="0"/>
              </a:spcBef>
              <a:spcAft>
                <a:spcPts val="0"/>
              </a:spcAft>
              <a:buClr>
                <a:schemeClr val="lt1"/>
              </a:buClr>
              <a:buSzPts val="3200"/>
              <a:buFont typeface="Arial"/>
              <a:buNone/>
            </a:pPr>
            <a:r>
              <a:rPr lang="en-GB" sz="2500" b="1" i="0" u="none" strike="noStrike" cap="none" dirty="0">
                <a:solidFill>
                  <a:schemeClr val="lt1"/>
                </a:solidFill>
                <a:latin typeface="Arial"/>
                <a:ea typeface="Arial"/>
                <a:cs typeface="Arial"/>
                <a:sym typeface="Arial"/>
              </a:rPr>
              <a:t>Sharing nudes can have </a:t>
            </a:r>
            <a:br>
              <a:rPr lang="en-GB" sz="2500" b="1" i="0" u="none" strike="noStrike" cap="none" dirty="0">
                <a:solidFill>
                  <a:schemeClr val="lt1"/>
                </a:solidFill>
                <a:latin typeface="Arial"/>
                <a:ea typeface="Arial"/>
                <a:cs typeface="Arial"/>
                <a:sym typeface="Arial"/>
              </a:rPr>
            </a:br>
            <a:r>
              <a:rPr lang="en-GB" sz="2500" b="1" i="0" u="none" strike="noStrike" cap="none" dirty="0">
                <a:solidFill>
                  <a:schemeClr val="lt1"/>
                </a:solidFill>
                <a:latin typeface="Arial"/>
                <a:ea typeface="Arial"/>
                <a:cs typeface="Arial"/>
                <a:sym typeface="Arial"/>
              </a:rPr>
              <a:t>devastating consequences.</a:t>
            </a:r>
            <a:r>
              <a:rPr lang="en-GB" sz="2900" b="1" i="0" u="none" strike="noStrike" cap="none" dirty="0">
                <a:solidFill>
                  <a:schemeClr val="lt1"/>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p:txBody>
      </p:sp>
      <p:pic>
        <p:nvPicPr>
          <p:cNvPr id="159" name="Google Shape;159;p8" descr="A green cucumber on a black background&#10;&#10;Description automatically generated"/>
          <p:cNvPicPr preferRelativeResize="0"/>
          <p:nvPr/>
        </p:nvPicPr>
        <p:blipFill rotWithShape="1">
          <a:blip r:embed="rId4">
            <a:alphaModFix/>
          </a:blip>
          <a:srcRect l="62830" t="30510"/>
          <a:stretch/>
        </p:blipFill>
        <p:spPr>
          <a:xfrm rot="-5400000">
            <a:off x="9699660" y="-62176"/>
            <a:ext cx="2409571" cy="253391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mages xmlns="4cb50cda-e575-4792-b14a-821edd7d1658" xsi:nil="true"/>
    <lcf76f155ced4ddcb4097134ff3c332f xmlns="4cb50cda-e575-4792-b14a-821edd7d1658">
      <Terms xmlns="http://schemas.microsoft.com/office/infopath/2007/PartnerControls"/>
    </lcf76f155ced4ddcb4097134ff3c332f>
    <Dateandtime xmlns="4cb50cda-e575-4792-b14a-821edd7d1658" xsi:nil="true"/>
    <TaxCatchAll xmlns="81faedbe-19db-4fe9-98fe-40f418f082f4" xsi:nil="true"/>
    <Image xmlns="4cb50cda-e575-4792-b14a-821edd7d165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BB1206E51AF44B3075FC890CF29A4" ma:contentTypeVersion="21" ma:contentTypeDescription="Create a new document." ma:contentTypeScope="" ma:versionID="202c7f79d488577c87b87069c6ec0324">
  <xsd:schema xmlns:xsd="http://www.w3.org/2001/XMLSchema" xmlns:xs="http://www.w3.org/2001/XMLSchema" xmlns:p="http://schemas.microsoft.com/office/2006/metadata/properties" xmlns:ns2="4cb50cda-e575-4792-b14a-821edd7d1658" xmlns:ns3="81faedbe-19db-4fe9-98fe-40f418f082f4" targetNamespace="http://schemas.microsoft.com/office/2006/metadata/properties" ma:root="true" ma:fieldsID="c5f6d5155746c7eee38870c8882d90c6" ns2:_="" ns3:_="">
    <xsd:import namespace="4cb50cda-e575-4792-b14a-821edd7d1658"/>
    <xsd:import namespace="81faedbe-19db-4fe9-98fe-40f418f082f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Dateandtime" minOccurs="0"/>
                <xsd:element ref="ns2:MediaLengthInSeconds" minOccurs="0"/>
                <xsd:element ref="ns2:lcf76f155ced4ddcb4097134ff3c332f" minOccurs="0"/>
                <xsd:element ref="ns3:TaxCatchAll" minOccurs="0"/>
                <xsd:element ref="ns2:MediaServiceSearchProperties" minOccurs="0"/>
                <xsd:element ref="ns2:Image" minOccurs="0"/>
                <xsd:element ref="ns2:Imag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50cda-e575-4792-b14a-821edd7d16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andtime" ma:index="19" nillable="true" ma:displayName="Date and time" ma:format="DateTime" ma:internalName="Dateandtime">
      <xsd:simpleType>
        <xsd:restriction base="dms:DateTime"/>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d1d050-1be3-45a6-a8b2-02783140077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Image" ma:index="25" nillable="true" ma:displayName="Image" ma:format="Thumbnail" ma:internalName="Image">
      <xsd:simpleType>
        <xsd:restriction base="dms:Unknown"/>
      </xsd:simpleType>
    </xsd:element>
    <xsd:element name="Images" ma:index="26" nillable="true" ma:displayName="Images" ma:format="Thumbnail" ma:internalName="Images">
      <xsd:simpleType>
        <xsd:restriction base="dms:Unknow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faedbe-19db-4fe9-98fe-40f418f082f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6f411e-65fa-4dd9-9c84-5b0dfd5565be}" ma:internalName="TaxCatchAll" ma:showField="CatchAllData" ma:web="81faedbe-19db-4fe9-98fe-40f418f082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BA00B7-04C2-4A11-A795-7020A342B2D5}">
  <ds:schemaRefs>
    <ds:schemaRef ds:uri="http://schemas.microsoft.com/office/2006/metadata/properties"/>
    <ds:schemaRef ds:uri="http://schemas.microsoft.com/office/infopath/2007/PartnerControls"/>
    <ds:schemaRef ds:uri="4cb50cda-e575-4792-b14a-821edd7d1658"/>
    <ds:schemaRef ds:uri="81faedbe-19db-4fe9-98fe-40f418f082f4"/>
  </ds:schemaRefs>
</ds:datastoreItem>
</file>

<file path=customXml/itemProps2.xml><?xml version="1.0" encoding="utf-8"?>
<ds:datastoreItem xmlns:ds="http://schemas.openxmlformats.org/officeDocument/2006/customXml" ds:itemID="{0B7EF9F7-23D8-4869-B9F0-E7D14F12D4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50cda-e575-4792-b14a-821edd7d1658"/>
    <ds:schemaRef ds:uri="81faedbe-19db-4fe9-98fe-40f418f082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43C631-A438-4289-9C40-B0F8DFF34D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742</TotalTime>
  <Words>6291</Words>
  <Application>Microsoft Office PowerPoint</Application>
  <PresentationFormat>Widescreen</PresentationFormat>
  <Paragraphs>477</Paragraphs>
  <Slides>60</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Courier New</vt:lpstr>
      <vt:lpstr>Arial</vt:lpstr>
      <vt:lpstr>Play</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Tucker</dc:creator>
  <cp:lastModifiedBy>Angela Munoz Aroca</cp:lastModifiedBy>
  <cp:revision>65</cp:revision>
  <dcterms:created xsi:type="dcterms:W3CDTF">2024-07-17T10:24:43Z</dcterms:created>
  <dcterms:modified xsi:type="dcterms:W3CDTF">2024-08-21T11:58:50Z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0x010100DBCBB1206E51AF44B3075FC890CF29A4</vt:lpwstr>
  </property>
  <property fmtid="{D5CDD505-2E9C-101B-9397-08002B2CF9AE}" pid="3" name="MediaServiceImageTags">
    <vt:lpwstr/>
  </property>
</Properties>
</file>