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entation.xml" ContentType="application/vnd.openxmlformats-officedocument.presentationml.presentation.main+xml"/>
  <Override PartName="/ppt/slides/slide1.xml" ContentType="application/vnd.openxmlformats-officedocument.presentationml.slide+xml"/>
  <Override PartName="/ppt/notesSlides/notesSlide10.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notesSlides/notesSlide16.xml" ContentType="application/vnd.openxmlformats-officedocument.presentationml.notes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12.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9.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8.xml" ContentType="application/vnd.openxmlformats-officedocument.presentationml.notesSlide+xml"/>
  <Override PartName="/ppt/notesSlides/notesSlide54.xml" ContentType="application/vnd.openxmlformats-officedocument.presentationml.notesSlide+xml"/>
  <Override PartName="/ppt/notesSlides/notesSlide7.xml" ContentType="application/vnd.openxmlformats-officedocument.presentationml.notesSlide+xml"/>
  <Override PartName="/ppt/notesSlides/notesSlide55.xml" ContentType="application/vnd.openxmlformats-officedocument.presentationml.notesSlide+xml"/>
  <Override PartName="/ppt/notesSlides/notesSlide6.xml" ContentType="application/vnd.openxmlformats-officedocument.presentationml.notesSlide+xml"/>
  <Override PartName="/ppt/notesSlides/notesSlide5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38.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12192000" cy="6858000"/>
  <p:notesSz cx="6858000" cy="9144000"/>
  <p:embeddedFontLst>
    <p:embeddedFont>
      <p:font typeface="Helvetica Neue" panose="02000503000000020004" pitchFamily="2" charset="0"/>
      <p:regular r:id="rId59"/>
      <p:bold r:id="rId60"/>
      <p:italic r:id="rId61"/>
      <p:boldItalic r:id="rId62"/>
    </p:embeddedFont>
    <p:embeddedFont>
      <p:font typeface="Play" pitchFamily="2" charset="0"/>
      <p:regular r:id="rId63"/>
      <p:bold r:id="rId64"/>
    </p:embeddedFont>
    <p:embeddedFont>
      <p:font typeface="Red Hat Text Medium" panose="02010303040201060303" pitchFamily="2"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820">
          <p15:clr>
            <a:srgbClr val="A4A3A4"/>
          </p15:clr>
        </p15:guide>
        <p15:guide id="2" pos="3863">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2" roundtripDataSignature="AMtx7mhjNegg2Lul4T6xVtJH+oESWEIHL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20" d="100"/>
          <a:sy n="120" d="100"/>
        </p:scale>
        <p:origin x="800" y="184"/>
      </p:cViewPr>
      <p:guideLst>
        <p:guide orient="horz" pos="182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77"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72"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presProps" Target="presProps.xml"/><Relationship Id="rId78"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4" name="Google Shape;164;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Link: https://www.childline.org.uk/info-advice/bullying-abuse-safety/online-mobile-safety/report-remove/ </a:t>
            </a:r>
            <a:endParaRPr/>
          </a:p>
          <a:p>
            <a:pPr marL="0" lvl="0" indent="0" algn="l" rtl="0">
              <a:lnSpc>
                <a:spcPct val="100000"/>
              </a:lnSpc>
              <a:spcBef>
                <a:spcPts val="0"/>
              </a:spcBef>
              <a:spcAft>
                <a:spcPts val="0"/>
              </a:spcAft>
              <a:buSzPts val="1400"/>
              <a:buNone/>
            </a:pPr>
            <a:endParaRPr/>
          </a:p>
        </p:txBody>
      </p:sp>
      <p:sp>
        <p:nvSpPr>
          <p:cNvPr id="182" name="Google Shape;182;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a:latin typeface="Arial"/>
                <a:ea typeface="Arial"/>
                <a:cs typeface="Arial"/>
                <a:sym typeface="Arial"/>
              </a:rPr>
              <a:t>Link: </a:t>
            </a:r>
            <a:r>
              <a:rPr lang="en-GB">
                <a:solidFill>
                  <a:srgbClr val="3F3F3F"/>
                </a:solidFill>
                <a:latin typeface="Arial"/>
                <a:ea typeface="Arial"/>
                <a:cs typeface="Arial"/>
                <a:sym typeface="Arial"/>
              </a:rPr>
              <a:t>https://www.youtube.com/watch?time_continue=56&amp;v=SwSpo3N6CeE&amp;embeds_referring_euri=https%3A%2F%2Fwww.childline.org.uk%2F</a:t>
            </a:r>
            <a:endParaRPr/>
          </a:p>
          <a:p>
            <a:pPr marL="0" marR="0" lvl="0" indent="0" algn="l" rtl="0">
              <a:lnSpc>
                <a:spcPct val="100000"/>
              </a:lnSpc>
              <a:spcBef>
                <a:spcPts val="0"/>
              </a:spcBef>
              <a:spcAft>
                <a:spcPts val="0"/>
              </a:spcAft>
              <a:buClr>
                <a:srgbClr val="000000"/>
              </a:buClr>
              <a:buSzPts val="1400"/>
              <a:buFont typeface="Arial"/>
              <a:buNone/>
            </a:pPr>
            <a:endParaRPr>
              <a:solidFill>
                <a:srgbClr val="3F3F3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a:solidFill>
                  <a:srgbClr val="3F3F3F"/>
                </a:solidFill>
                <a:latin typeface="Arial"/>
                <a:ea typeface="Arial"/>
                <a:cs typeface="Arial"/>
                <a:sym typeface="Arial"/>
              </a:rPr>
              <a:t>Choice of slide between 13 or 14</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91" name="Google Shape;191;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000"/>
              <a:t>https://www.iwf.org.uk/our-technology/report-remove/</a:t>
            </a:r>
            <a:endParaRPr/>
          </a:p>
          <a:p>
            <a:pPr marL="0" lvl="0" indent="0" algn="l" rtl="0">
              <a:lnSpc>
                <a:spcPct val="115000"/>
              </a:lnSpc>
              <a:spcBef>
                <a:spcPts val="0"/>
              </a:spcBef>
              <a:spcAft>
                <a:spcPts val="0"/>
              </a:spcAft>
              <a:buClr>
                <a:schemeClr val="dk1"/>
              </a:buClr>
              <a:buSzPts val="1100"/>
              <a:buFont typeface="Arial"/>
              <a:buNone/>
            </a:pPr>
            <a:endParaRPr sz="1000"/>
          </a:p>
          <a:p>
            <a:pPr marL="0" marR="0" lvl="0" indent="0" algn="l" rtl="0">
              <a:lnSpc>
                <a:spcPct val="115000"/>
              </a:lnSpc>
              <a:spcBef>
                <a:spcPts val="0"/>
              </a:spcBef>
              <a:spcAft>
                <a:spcPts val="0"/>
              </a:spcAft>
              <a:buClr>
                <a:schemeClr val="dk1"/>
              </a:buClr>
              <a:buSzPts val="1100"/>
              <a:buFont typeface="Arial"/>
              <a:buNone/>
            </a:pPr>
            <a:r>
              <a:rPr lang="en-GB" sz="1000">
                <a:solidFill>
                  <a:srgbClr val="3F3F3F"/>
                </a:solidFill>
                <a:latin typeface="Arial"/>
                <a:ea typeface="Arial"/>
                <a:cs typeface="Arial"/>
                <a:sym typeface="Arial"/>
              </a:rPr>
              <a:t>Choice of slide between 13 or 14</a:t>
            </a:r>
            <a:endParaRPr sz="1000"/>
          </a:p>
        </p:txBody>
      </p:sp>
      <p:sp>
        <p:nvSpPr>
          <p:cNvPr id="197" name="Google Shape;197;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800">
                <a:latin typeface="Arial"/>
                <a:ea typeface="Arial"/>
                <a:cs typeface="Arial"/>
                <a:sym typeface="Arial"/>
              </a:rPr>
              <a:t>Rez is in year 10. For the past couple of days, he’s been </a:t>
            </a:r>
            <a:r>
              <a:rPr lang="en-GB" sz="1800">
                <a:highlight>
                  <a:srgbClr val="FFFF00"/>
                </a:highlight>
                <a:latin typeface="Arial"/>
                <a:ea typeface="Arial"/>
                <a:cs typeface="Arial"/>
                <a:sym typeface="Arial"/>
              </a:rPr>
              <a:t>messaging a girl </a:t>
            </a:r>
            <a:r>
              <a:rPr lang="en-GB" sz="1800">
                <a:latin typeface="Arial"/>
                <a:ea typeface="Arial"/>
                <a:cs typeface="Arial"/>
                <a:sym typeface="Arial"/>
              </a:rPr>
              <a:t>he likes in the year below. They seem to be getting on well, and he wants to take their relationship to the next level. </a:t>
            </a:r>
            <a:endParaRPr sz="1800">
              <a:latin typeface="Arial"/>
              <a:ea typeface="Arial"/>
              <a:cs typeface="Arial"/>
              <a:sym typeface="Arial"/>
            </a:endParaRPr>
          </a:p>
          <a:p>
            <a:pPr marL="0" lvl="0" indent="0" algn="l" rtl="0">
              <a:lnSpc>
                <a:spcPct val="100000"/>
              </a:lnSpc>
              <a:spcBef>
                <a:spcPts val="0"/>
              </a:spcBef>
              <a:spcAft>
                <a:spcPts val="0"/>
              </a:spcAft>
              <a:buSzPts val="1400"/>
              <a:buNone/>
            </a:pPr>
            <a:r>
              <a:rPr lang="en-GB" sz="1800">
                <a:latin typeface="Arial"/>
                <a:ea typeface="Arial"/>
                <a:cs typeface="Arial"/>
                <a:sym typeface="Arial"/>
              </a:rPr>
              <a:t> </a:t>
            </a:r>
            <a:endParaRPr sz="1800">
              <a:latin typeface="Arial"/>
              <a:ea typeface="Arial"/>
              <a:cs typeface="Arial"/>
              <a:sym typeface="Arial"/>
            </a:endParaRPr>
          </a:p>
          <a:p>
            <a:pPr marL="0" lvl="0" indent="0" algn="l" rtl="0">
              <a:lnSpc>
                <a:spcPct val="100000"/>
              </a:lnSpc>
              <a:spcBef>
                <a:spcPts val="0"/>
              </a:spcBef>
              <a:spcAft>
                <a:spcPts val="0"/>
              </a:spcAft>
              <a:buSzPts val="1400"/>
              <a:buNone/>
            </a:pPr>
            <a:r>
              <a:rPr lang="en-GB" sz="1800">
                <a:latin typeface="Arial"/>
                <a:ea typeface="Arial"/>
                <a:cs typeface="Arial"/>
                <a:sym typeface="Arial"/>
              </a:rPr>
              <a:t>Some of his mates have been sharing nude pics of themselves with girls they’re going out with, so he decides to do the same. He takes a few ‘dick pics’ and sends them to the girl he’s chatting to. But he doesn’t ask her first.</a:t>
            </a:r>
            <a:endParaRPr sz="1800">
              <a:latin typeface="Arial"/>
              <a:ea typeface="Arial"/>
              <a:cs typeface="Arial"/>
              <a:sym typeface="Arial"/>
            </a:endParaRPr>
          </a:p>
          <a:p>
            <a:pPr marL="0" lvl="0" indent="0" algn="l" rtl="0">
              <a:lnSpc>
                <a:spcPct val="100000"/>
              </a:lnSpc>
              <a:spcBef>
                <a:spcPts val="0"/>
              </a:spcBef>
              <a:spcAft>
                <a:spcPts val="0"/>
              </a:spcAft>
              <a:buSzPts val="1400"/>
              <a:buNone/>
            </a:pPr>
            <a:r>
              <a:rPr lang="en-GB" sz="1800">
                <a:latin typeface="Arial"/>
                <a:ea typeface="Arial"/>
                <a:cs typeface="Arial"/>
                <a:sym typeface="Arial"/>
              </a:rPr>
              <a:t> </a:t>
            </a:r>
            <a:endParaRPr sz="1800">
              <a:latin typeface="Arial"/>
              <a:ea typeface="Arial"/>
              <a:cs typeface="Arial"/>
              <a:sym typeface="Arial"/>
            </a:endParaRPr>
          </a:p>
          <a:p>
            <a:pPr marL="0" lvl="0" indent="0" algn="l" rtl="0">
              <a:lnSpc>
                <a:spcPct val="100000"/>
              </a:lnSpc>
              <a:spcBef>
                <a:spcPts val="0"/>
              </a:spcBef>
              <a:spcAft>
                <a:spcPts val="0"/>
              </a:spcAft>
              <a:buSzPts val="1400"/>
              <a:buNone/>
            </a:pPr>
            <a:r>
              <a:rPr lang="en-GB" sz="1800">
                <a:latin typeface="Arial"/>
                <a:ea typeface="Arial"/>
                <a:cs typeface="Arial"/>
                <a:sym typeface="Arial"/>
              </a:rPr>
              <a:t>The girl just replies saying ‘WTF’ and blocks him. Rez realises he’s done something wrong. But the next day, things get worse.</a:t>
            </a:r>
            <a:endParaRPr sz="1800">
              <a:latin typeface="Arial"/>
              <a:ea typeface="Arial"/>
              <a:cs typeface="Arial"/>
              <a:sym typeface="Arial"/>
            </a:endParaRPr>
          </a:p>
          <a:p>
            <a:pPr marL="0" lvl="0" indent="0" algn="l" rtl="0">
              <a:lnSpc>
                <a:spcPct val="100000"/>
              </a:lnSpc>
              <a:spcBef>
                <a:spcPts val="0"/>
              </a:spcBef>
              <a:spcAft>
                <a:spcPts val="0"/>
              </a:spcAft>
              <a:buSzPts val="1400"/>
              <a:buNone/>
            </a:pPr>
            <a:r>
              <a:rPr lang="en-GB" sz="1800">
                <a:latin typeface="Arial"/>
                <a:ea typeface="Arial"/>
                <a:cs typeface="Arial"/>
                <a:sym typeface="Arial"/>
              </a:rPr>
              <a:t> </a:t>
            </a:r>
            <a:endParaRPr sz="1800">
              <a:latin typeface="Arial"/>
              <a:ea typeface="Arial"/>
              <a:cs typeface="Arial"/>
              <a:sym typeface="Arial"/>
            </a:endParaRPr>
          </a:p>
          <a:p>
            <a:pPr marL="0" lvl="0" indent="0" algn="l" rtl="0">
              <a:lnSpc>
                <a:spcPct val="100000"/>
              </a:lnSpc>
              <a:spcBef>
                <a:spcPts val="0"/>
              </a:spcBef>
              <a:spcAft>
                <a:spcPts val="0"/>
              </a:spcAft>
              <a:buSzPts val="1400"/>
              <a:buNone/>
            </a:pPr>
            <a:r>
              <a:rPr lang="en-GB" sz="1800">
                <a:highlight>
                  <a:srgbClr val="FFFF00"/>
                </a:highlight>
                <a:latin typeface="Arial"/>
                <a:ea typeface="Arial"/>
                <a:cs typeface="Arial"/>
                <a:sym typeface="Arial"/>
              </a:rPr>
              <a:t>His mates all start messaging him </a:t>
            </a:r>
            <a:r>
              <a:rPr lang="en-GB" sz="1800">
                <a:latin typeface="Arial"/>
                <a:ea typeface="Arial"/>
                <a:cs typeface="Arial"/>
                <a:sym typeface="Arial"/>
              </a:rPr>
              <a:t>– saying they’ve seen his ‘dick pic’ in one of the group chats he’s not in. Suddenly his pics are going round the whole school, and everyone seems to be talking about it.</a:t>
            </a:r>
            <a:endParaRPr sz="1800">
              <a:latin typeface="Arial"/>
              <a:ea typeface="Arial"/>
              <a:cs typeface="Arial"/>
              <a:sym typeface="Arial"/>
            </a:endParaRPr>
          </a:p>
        </p:txBody>
      </p:sp>
      <p:sp>
        <p:nvSpPr>
          <p:cNvPr id="219" name="Google Shape;219;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f213c1349c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2f213c1349c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89535" lvl="0" indent="-89535" algn="l" rtl="0">
              <a:lnSpc>
                <a:spcPct val="100000"/>
              </a:lnSpc>
              <a:spcBef>
                <a:spcPts val="0"/>
              </a:spcBef>
              <a:spcAft>
                <a:spcPts val="0"/>
              </a:spcAft>
              <a:buSzPts val="1400"/>
              <a:buNone/>
            </a:pPr>
            <a:endParaRPr sz="1800">
              <a:latin typeface="Helvetica Neue"/>
              <a:ea typeface="Helvetica Neue"/>
              <a:cs typeface="Helvetica Neue"/>
              <a:sym typeface="Helvetica Neue"/>
            </a:endParaRPr>
          </a:p>
        </p:txBody>
      </p:sp>
      <p:sp>
        <p:nvSpPr>
          <p:cNvPr id="227" name="Google Shape;227;g2f213c1349c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89535" lvl="0" indent="0" algn="l" rtl="0">
              <a:lnSpc>
                <a:spcPct val="100000"/>
              </a:lnSpc>
              <a:spcBef>
                <a:spcPts val="0"/>
              </a:spcBef>
              <a:spcAft>
                <a:spcPts val="0"/>
              </a:spcAft>
              <a:buSzPts val="1400"/>
              <a:buNone/>
            </a:pPr>
            <a:endParaRPr i="0"/>
          </a:p>
        </p:txBody>
      </p:sp>
      <p:sp>
        <p:nvSpPr>
          <p:cNvPr id="236" name="Google Shape;236;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89535" lvl="0" indent="0" algn="l" rtl="0">
              <a:lnSpc>
                <a:spcPct val="100000"/>
              </a:lnSpc>
              <a:spcBef>
                <a:spcPts val="0"/>
              </a:spcBef>
              <a:spcAft>
                <a:spcPts val="0"/>
              </a:spcAft>
              <a:buSzPts val="1400"/>
              <a:buNone/>
            </a:pPr>
            <a:endParaRPr i="0"/>
          </a:p>
        </p:txBody>
      </p:sp>
      <p:sp>
        <p:nvSpPr>
          <p:cNvPr id="245" name="Google Shape;245;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89535" lvl="0" indent="0" algn="l" rtl="0">
              <a:lnSpc>
                <a:spcPct val="100000"/>
              </a:lnSpc>
              <a:spcBef>
                <a:spcPts val="0"/>
              </a:spcBef>
              <a:spcAft>
                <a:spcPts val="0"/>
              </a:spcAft>
              <a:buSzPts val="1400"/>
              <a:buNone/>
            </a:pPr>
            <a:endParaRPr i="0"/>
          </a:p>
        </p:txBody>
      </p:sp>
      <p:sp>
        <p:nvSpPr>
          <p:cNvPr id="254" name="Google Shape;254;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f213c1349c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g2f213c1349c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61442"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GB" b="1" i="0" dirty="0">
                <a:solidFill>
                  <a:srgbClr val="000000"/>
                </a:solidFill>
                <a:effectLst/>
                <a:latin typeface="Arial" panose="020B0604020202020204" pitchFamily="34" charset="0"/>
              </a:rPr>
              <a:t>For teachers use only. </a:t>
            </a:r>
            <a:r>
              <a:rPr lang="en-GB" b="0" i="0" dirty="0">
                <a:solidFill>
                  <a:srgbClr val="000000"/>
                </a:solidFill>
                <a:effectLst/>
                <a:latin typeface="Arial" panose="020B0604020202020204" pitchFamily="34" charset="0"/>
              </a:rPr>
              <a:t>You can use this slide to help prepare for the session but remember to hide or delete it before running the session with students.</a:t>
            </a:r>
            <a:endParaRPr dirty="0"/>
          </a:p>
        </p:txBody>
      </p:sp>
      <p:sp>
        <p:nvSpPr>
          <p:cNvPr id="263" name="Google Shape;263;g2f213c1349c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89992" lvl="0" indent="0" algn="l" rtl="0">
              <a:lnSpc>
                <a:spcPct val="100000"/>
              </a:lnSpc>
              <a:spcBef>
                <a:spcPts val="0"/>
              </a:spcBef>
              <a:spcAft>
                <a:spcPts val="0"/>
              </a:spcAft>
              <a:buSzPts val="1400"/>
              <a:buNone/>
            </a:pPr>
            <a:endParaRPr b="0" i="0"/>
          </a:p>
        </p:txBody>
      </p:sp>
      <p:sp>
        <p:nvSpPr>
          <p:cNvPr id="273" name="Google Shape;273;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89992" lvl="0" indent="0" algn="l" rtl="0">
              <a:lnSpc>
                <a:spcPct val="100000"/>
              </a:lnSpc>
              <a:spcBef>
                <a:spcPts val="0"/>
              </a:spcBef>
              <a:spcAft>
                <a:spcPts val="0"/>
              </a:spcAft>
              <a:buSzPts val="1400"/>
              <a:buNone/>
            </a:pPr>
            <a:r>
              <a:rPr lang="en-GB" sz="1800"/>
              <a:t>When Roxy was in year 8, she got a message from a boy in the sixth form. She felt flattered to get attention from him, so when he asked for her socials, she said yes.</a:t>
            </a:r>
            <a:endParaRPr/>
          </a:p>
          <a:p>
            <a:pPr marL="89992" lvl="0" indent="0" algn="l" rtl="0">
              <a:lnSpc>
                <a:spcPct val="100000"/>
              </a:lnSpc>
              <a:spcBef>
                <a:spcPts val="0"/>
              </a:spcBef>
              <a:spcAft>
                <a:spcPts val="0"/>
              </a:spcAft>
              <a:buSzPts val="1400"/>
              <a:buNone/>
            </a:pPr>
            <a:endParaRPr sz="1800"/>
          </a:p>
          <a:p>
            <a:pPr marL="89992" lvl="0" indent="0" algn="l" rtl="0">
              <a:lnSpc>
                <a:spcPct val="100000"/>
              </a:lnSpc>
              <a:spcBef>
                <a:spcPts val="0"/>
              </a:spcBef>
              <a:spcAft>
                <a:spcPts val="0"/>
              </a:spcAft>
              <a:buSzPts val="1400"/>
              <a:buNone/>
            </a:pPr>
            <a:r>
              <a:rPr lang="en-GB" sz="1800"/>
              <a:t>He used to message her every day, asking for pictures from her. Eventually, he asked her for nude photos – and she thought he’d lose interest if she didn’t send them. </a:t>
            </a:r>
            <a:endParaRPr/>
          </a:p>
          <a:p>
            <a:pPr marL="89992" lvl="0" indent="0" algn="l" rtl="0">
              <a:lnSpc>
                <a:spcPct val="100000"/>
              </a:lnSpc>
              <a:spcBef>
                <a:spcPts val="0"/>
              </a:spcBef>
              <a:spcAft>
                <a:spcPts val="0"/>
              </a:spcAft>
              <a:buSzPts val="1400"/>
              <a:buNone/>
            </a:pPr>
            <a:endParaRPr sz="1800"/>
          </a:p>
          <a:p>
            <a:pPr marL="89992" lvl="0" indent="0" algn="l" rtl="0">
              <a:lnSpc>
                <a:spcPct val="100000"/>
              </a:lnSpc>
              <a:spcBef>
                <a:spcPts val="0"/>
              </a:spcBef>
              <a:spcAft>
                <a:spcPts val="0"/>
              </a:spcAft>
              <a:buSzPts val="1400"/>
              <a:buNone/>
            </a:pPr>
            <a:r>
              <a:rPr lang="en-GB" sz="1800"/>
              <a:t>No matter what she sent, he kept asking for more explicit pictures – so eventually she stopped talking to him. But a few weeks later, she found out that he’d sent her photos to other boys in her school. </a:t>
            </a:r>
            <a:endParaRPr/>
          </a:p>
          <a:p>
            <a:pPr marL="89992" lvl="0" indent="0" algn="l" rtl="0">
              <a:lnSpc>
                <a:spcPct val="100000"/>
              </a:lnSpc>
              <a:spcBef>
                <a:spcPts val="0"/>
              </a:spcBef>
              <a:spcAft>
                <a:spcPts val="0"/>
              </a:spcAft>
              <a:buSzPts val="1400"/>
              <a:buNone/>
            </a:pPr>
            <a:endParaRPr sz="1800"/>
          </a:p>
          <a:p>
            <a:pPr marL="89992" lvl="0" indent="0" algn="l" rtl="0">
              <a:lnSpc>
                <a:spcPct val="100000"/>
              </a:lnSpc>
              <a:spcBef>
                <a:spcPts val="0"/>
              </a:spcBef>
              <a:spcAft>
                <a:spcPts val="0"/>
              </a:spcAft>
              <a:buSzPts val="1400"/>
              <a:buNone/>
            </a:pPr>
            <a:r>
              <a:rPr lang="en-GB" sz="1800"/>
              <a:t>Her photos were being shared on social media without her consent, and going round the whole year. People were calling her really hurtful names. </a:t>
            </a:r>
            <a:endParaRPr/>
          </a:p>
          <a:p>
            <a:pPr marL="89992" lvl="0" indent="0" algn="l" rtl="0">
              <a:lnSpc>
                <a:spcPct val="100000"/>
              </a:lnSpc>
              <a:spcBef>
                <a:spcPts val="0"/>
              </a:spcBef>
              <a:spcAft>
                <a:spcPts val="0"/>
              </a:spcAft>
              <a:buSzPts val="1400"/>
              <a:buNone/>
            </a:pPr>
            <a:endParaRPr sz="1800"/>
          </a:p>
          <a:p>
            <a:pPr marL="89992" lvl="0" indent="0" algn="l" rtl="0">
              <a:lnSpc>
                <a:spcPct val="100000"/>
              </a:lnSpc>
              <a:spcBef>
                <a:spcPts val="0"/>
              </a:spcBef>
              <a:spcAft>
                <a:spcPts val="0"/>
              </a:spcAft>
              <a:buSzPts val="1400"/>
              <a:buNone/>
            </a:pPr>
            <a:r>
              <a:rPr lang="en-GB" sz="1800"/>
              <a:t>When the school found out, they made her write an essay as a punishment – while nothing happened to the boys who shared her photos. </a:t>
            </a:r>
            <a:endParaRPr/>
          </a:p>
          <a:p>
            <a:pPr marL="89992" lvl="0" indent="0" algn="l" rtl="0">
              <a:lnSpc>
                <a:spcPct val="100000"/>
              </a:lnSpc>
              <a:spcBef>
                <a:spcPts val="0"/>
              </a:spcBef>
              <a:spcAft>
                <a:spcPts val="0"/>
              </a:spcAft>
              <a:buSzPts val="1400"/>
              <a:buNone/>
            </a:pPr>
            <a:endParaRPr sz="1800"/>
          </a:p>
          <a:p>
            <a:pPr marL="89992" lvl="0" indent="0" algn="l" rtl="0">
              <a:lnSpc>
                <a:spcPct val="100000"/>
              </a:lnSpc>
              <a:spcBef>
                <a:spcPts val="0"/>
              </a:spcBef>
              <a:spcAft>
                <a:spcPts val="0"/>
              </a:spcAft>
              <a:buSzPts val="1400"/>
              <a:buNone/>
            </a:pPr>
            <a:r>
              <a:rPr lang="en-GB" sz="1800"/>
              <a:t>Roxy is a real person. Now, she’s in her twenties – and educates young people about the dangers of sharing nudes, and how it’s not their fault if their images are shared without their consent.</a:t>
            </a:r>
            <a:endParaRPr/>
          </a:p>
        </p:txBody>
      </p:sp>
      <p:sp>
        <p:nvSpPr>
          <p:cNvPr id="282" name="Google Shape;282;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f213c1349c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2f213c1349c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89992" lvl="0" indent="0" algn="l" rtl="0">
              <a:lnSpc>
                <a:spcPct val="100000"/>
              </a:lnSpc>
              <a:spcBef>
                <a:spcPts val="0"/>
              </a:spcBef>
              <a:spcAft>
                <a:spcPts val="0"/>
              </a:spcAft>
              <a:buSzPts val="1400"/>
              <a:buNone/>
            </a:pPr>
            <a:endParaRPr/>
          </a:p>
        </p:txBody>
      </p:sp>
      <p:sp>
        <p:nvSpPr>
          <p:cNvPr id="291" name="Google Shape;291;g2f213c1349c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89992" lvl="0" indent="0" algn="l" rtl="0">
              <a:lnSpc>
                <a:spcPct val="100000"/>
              </a:lnSpc>
              <a:spcBef>
                <a:spcPts val="0"/>
              </a:spcBef>
              <a:spcAft>
                <a:spcPts val="0"/>
              </a:spcAft>
              <a:buSzPts val="1400"/>
              <a:buNone/>
            </a:pPr>
            <a:endParaRPr/>
          </a:p>
        </p:txBody>
      </p:sp>
      <p:sp>
        <p:nvSpPr>
          <p:cNvPr id="300" name="Google Shape;300;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89992" lvl="0" indent="0" algn="l" rtl="0">
              <a:lnSpc>
                <a:spcPct val="100000"/>
              </a:lnSpc>
              <a:spcBef>
                <a:spcPts val="0"/>
              </a:spcBef>
              <a:spcAft>
                <a:spcPts val="0"/>
              </a:spcAft>
              <a:buSzPts val="1400"/>
              <a:buNone/>
            </a:pPr>
            <a:endParaRPr/>
          </a:p>
        </p:txBody>
      </p:sp>
      <p:sp>
        <p:nvSpPr>
          <p:cNvPr id="309" name="Google Shape;309;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f213c1349c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f213c1349c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61442"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GB" b="1" i="0" dirty="0">
                <a:solidFill>
                  <a:srgbClr val="000000"/>
                </a:solidFill>
                <a:effectLst/>
                <a:latin typeface="Arial" panose="020B0604020202020204" pitchFamily="34" charset="0"/>
              </a:rPr>
              <a:t>For teachers use only. </a:t>
            </a:r>
            <a:r>
              <a:rPr lang="en-GB" b="0" i="0" dirty="0">
                <a:solidFill>
                  <a:srgbClr val="000000"/>
                </a:solidFill>
                <a:effectLst/>
                <a:latin typeface="Arial" panose="020B0604020202020204" pitchFamily="34" charset="0"/>
              </a:rPr>
              <a:t>You can use this slide to help prepare for the session but remember to hide or delete it before running the session with students.</a:t>
            </a:r>
            <a:endParaRPr lang="en-GB" dirty="0"/>
          </a:p>
        </p:txBody>
      </p:sp>
      <p:sp>
        <p:nvSpPr>
          <p:cNvPr id="318" name="Google Shape;318;g2f213c1349c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89992" lvl="0" indent="0" algn="l" rtl="0">
              <a:lnSpc>
                <a:spcPct val="100000"/>
              </a:lnSpc>
              <a:spcBef>
                <a:spcPts val="0"/>
              </a:spcBef>
              <a:spcAft>
                <a:spcPts val="0"/>
              </a:spcAft>
              <a:buSzPts val="1400"/>
              <a:buNone/>
            </a:pPr>
            <a:endParaRPr/>
          </a:p>
        </p:txBody>
      </p:sp>
      <p:sp>
        <p:nvSpPr>
          <p:cNvPr id="328" name="Google Shape;328;p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89992" lvl="0" indent="0" algn="l" rtl="0">
              <a:lnSpc>
                <a:spcPct val="100000"/>
              </a:lnSpc>
              <a:spcBef>
                <a:spcPts val="0"/>
              </a:spcBef>
              <a:spcAft>
                <a:spcPts val="0"/>
              </a:spcAft>
              <a:buSzPts val="1400"/>
              <a:buNone/>
            </a:pPr>
            <a:endParaRPr/>
          </a:p>
        </p:txBody>
      </p:sp>
      <p:sp>
        <p:nvSpPr>
          <p:cNvPr id="336" name="Google Shape;336;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800">
                <a:latin typeface="Arial"/>
                <a:ea typeface="Arial"/>
                <a:cs typeface="Arial"/>
                <a:sym typeface="Arial"/>
              </a:rPr>
              <a:t>Jack’s in year nine. He’s been questioning his sexuality for a while and he’s curious about what it would be like to have a boyfriend.</a:t>
            </a:r>
            <a:endParaRPr sz="1800">
              <a:latin typeface="Arial"/>
              <a:ea typeface="Arial"/>
              <a:cs typeface="Arial"/>
              <a:sym typeface="Arial"/>
            </a:endParaRPr>
          </a:p>
          <a:p>
            <a:pPr marL="0" lvl="0" indent="0" algn="l" rtl="0">
              <a:lnSpc>
                <a:spcPct val="100000"/>
              </a:lnSpc>
              <a:spcBef>
                <a:spcPts val="0"/>
              </a:spcBef>
              <a:spcAft>
                <a:spcPts val="0"/>
              </a:spcAft>
              <a:buSzPts val="1400"/>
              <a:buNone/>
            </a:pPr>
            <a:r>
              <a:rPr lang="en-GB" sz="1800">
                <a:latin typeface="Arial"/>
                <a:ea typeface="Arial"/>
                <a:cs typeface="Arial"/>
                <a:sym typeface="Arial"/>
              </a:rPr>
              <a:t> </a:t>
            </a:r>
            <a:endParaRPr sz="1800">
              <a:latin typeface="Arial"/>
              <a:ea typeface="Arial"/>
              <a:cs typeface="Arial"/>
              <a:sym typeface="Arial"/>
            </a:endParaRPr>
          </a:p>
          <a:p>
            <a:pPr marL="0" lvl="0" indent="0" algn="l" rtl="0">
              <a:lnSpc>
                <a:spcPct val="100000"/>
              </a:lnSpc>
              <a:spcBef>
                <a:spcPts val="0"/>
              </a:spcBef>
              <a:spcAft>
                <a:spcPts val="0"/>
              </a:spcAft>
              <a:buSzPts val="1400"/>
              <a:buNone/>
            </a:pPr>
            <a:r>
              <a:rPr lang="en-GB" sz="1800">
                <a:latin typeface="Arial"/>
                <a:ea typeface="Arial"/>
                <a:cs typeface="Arial"/>
                <a:sym typeface="Arial"/>
              </a:rPr>
              <a:t>One night, a friend’s older brother (who’s in year 11)</a:t>
            </a:r>
            <a:r>
              <a:rPr lang="en-GB" sz="1800">
                <a:highlight>
                  <a:srgbClr val="FFFF00"/>
                </a:highlight>
                <a:latin typeface="Arial"/>
                <a:ea typeface="Arial"/>
                <a:cs typeface="Arial"/>
                <a:sym typeface="Arial"/>
              </a:rPr>
              <a:t> messages him.</a:t>
            </a:r>
            <a:r>
              <a:rPr lang="en-GB" sz="1800">
                <a:latin typeface="Arial"/>
                <a:ea typeface="Arial"/>
                <a:cs typeface="Arial"/>
                <a:sym typeface="Arial"/>
              </a:rPr>
              <a:t> They start chatting. The messages become more flirty until the older boy asks Jack for a nude pic. Jack sends it. </a:t>
            </a:r>
            <a:r>
              <a:rPr lang="en-GB" sz="1800">
                <a:highlight>
                  <a:srgbClr val="FFFF00"/>
                </a:highlight>
                <a:latin typeface="Arial"/>
                <a:ea typeface="Arial"/>
                <a:cs typeface="Arial"/>
                <a:sym typeface="Arial"/>
              </a:rPr>
              <a:t>The other boy doesn’t send one back, and ghosts him. </a:t>
            </a:r>
            <a:endParaRPr/>
          </a:p>
          <a:p>
            <a:pPr marL="0" lvl="0" indent="0" algn="l" rtl="0">
              <a:lnSpc>
                <a:spcPct val="100000"/>
              </a:lnSpc>
              <a:spcBef>
                <a:spcPts val="0"/>
              </a:spcBef>
              <a:spcAft>
                <a:spcPts val="0"/>
              </a:spcAft>
              <a:buSzPts val="1400"/>
              <a:buNone/>
            </a:pPr>
            <a:endParaRPr sz="1800">
              <a:highlight>
                <a:srgbClr val="FFFF00"/>
              </a:highlight>
              <a:latin typeface="Arial"/>
              <a:ea typeface="Arial"/>
              <a:cs typeface="Arial"/>
              <a:sym typeface="Arial"/>
            </a:endParaRPr>
          </a:p>
          <a:p>
            <a:pPr marL="0" lvl="0" indent="0" algn="l" rtl="0">
              <a:lnSpc>
                <a:spcPct val="100000"/>
              </a:lnSpc>
              <a:spcBef>
                <a:spcPts val="0"/>
              </a:spcBef>
              <a:spcAft>
                <a:spcPts val="0"/>
              </a:spcAft>
              <a:buSzPts val="1400"/>
              <a:buNone/>
            </a:pPr>
            <a:r>
              <a:rPr lang="en-GB" sz="1800">
                <a:latin typeface="Arial"/>
                <a:ea typeface="Arial"/>
                <a:cs typeface="Arial"/>
                <a:sym typeface="Arial"/>
              </a:rPr>
              <a:t>The next day, Jack’s at football practice. Some of his teammates are laughing, saying they’ve seen him naked. He feels embarrassed and doesn’t know who else has seen the pics.  </a:t>
            </a:r>
            <a:endParaRPr sz="1800">
              <a:latin typeface="Arial"/>
              <a:ea typeface="Arial"/>
              <a:cs typeface="Arial"/>
              <a:sym typeface="Arial"/>
            </a:endParaRPr>
          </a:p>
        </p:txBody>
      </p:sp>
      <p:sp>
        <p:nvSpPr>
          <p:cNvPr id="345" name="Google Shape;345;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f213c1349c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2f213c1349c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g2f213c1349c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1" name="Google Shape;371;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p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f213c1349c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2f213c1349c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61442"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GB" b="1" i="0" dirty="0">
                <a:solidFill>
                  <a:srgbClr val="000000"/>
                </a:solidFill>
                <a:effectLst/>
                <a:latin typeface="Arial" panose="020B0604020202020204" pitchFamily="34" charset="0"/>
              </a:rPr>
              <a:t>For teachers use only. </a:t>
            </a:r>
            <a:r>
              <a:rPr lang="en-GB" b="0" i="0" dirty="0">
                <a:solidFill>
                  <a:srgbClr val="000000"/>
                </a:solidFill>
                <a:effectLst/>
                <a:latin typeface="Arial" panose="020B0604020202020204" pitchFamily="34" charset="0"/>
              </a:rPr>
              <a:t>You can use this slide to help prepare for the session but remember to hide or delete it before running the session with students.</a:t>
            </a:r>
            <a:endParaRPr lang="en-GB" dirty="0"/>
          </a:p>
        </p:txBody>
      </p:sp>
      <p:sp>
        <p:nvSpPr>
          <p:cNvPr id="389" name="Google Shape;389;g2f213c1349c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9" name="Google Shape;399;p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800">
                <a:latin typeface="Arial"/>
                <a:ea typeface="Arial"/>
                <a:cs typeface="Arial"/>
                <a:sym typeface="Arial"/>
              </a:rPr>
              <a:t>Nadia is in her room, scrolling on her phone. Suddenly, she gets </a:t>
            </a:r>
            <a:r>
              <a:rPr lang="en-GB" sz="1800">
                <a:highlight>
                  <a:srgbClr val="FFFF00"/>
                </a:highlight>
                <a:latin typeface="Arial"/>
                <a:ea typeface="Arial"/>
                <a:cs typeface="Arial"/>
                <a:sym typeface="Arial"/>
              </a:rPr>
              <a:t>a message</a:t>
            </a:r>
            <a:r>
              <a:rPr lang="en-GB" sz="1800">
                <a:latin typeface="Arial"/>
                <a:ea typeface="Arial"/>
                <a:cs typeface="Arial"/>
                <a:sym typeface="Arial"/>
              </a:rPr>
              <a:t> from her friend Lottie. It’s a photo.</a:t>
            </a:r>
            <a:endParaRPr sz="1800">
              <a:latin typeface="Arial"/>
              <a:ea typeface="Arial"/>
              <a:cs typeface="Arial"/>
              <a:sym typeface="Arial"/>
            </a:endParaRPr>
          </a:p>
          <a:p>
            <a:pPr marL="0" lvl="0" indent="0" algn="l" rtl="0">
              <a:lnSpc>
                <a:spcPct val="100000"/>
              </a:lnSpc>
              <a:spcBef>
                <a:spcPts val="0"/>
              </a:spcBef>
              <a:spcAft>
                <a:spcPts val="0"/>
              </a:spcAft>
              <a:buSzPts val="1400"/>
              <a:buNone/>
            </a:pPr>
            <a:r>
              <a:rPr lang="en-GB" sz="1800">
                <a:latin typeface="Arial"/>
                <a:ea typeface="Arial"/>
                <a:cs typeface="Arial"/>
                <a:sym typeface="Arial"/>
              </a:rPr>
              <a:t> </a:t>
            </a:r>
            <a:endParaRPr sz="1800">
              <a:latin typeface="Arial"/>
              <a:ea typeface="Arial"/>
              <a:cs typeface="Arial"/>
              <a:sym typeface="Arial"/>
            </a:endParaRPr>
          </a:p>
          <a:p>
            <a:pPr marL="0" lvl="0" indent="0" algn="l" rtl="0">
              <a:lnSpc>
                <a:spcPct val="100000"/>
              </a:lnSpc>
              <a:spcBef>
                <a:spcPts val="0"/>
              </a:spcBef>
              <a:spcAft>
                <a:spcPts val="0"/>
              </a:spcAft>
              <a:buSzPts val="1400"/>
              <a:buNone/>
            </a:pPr>
            <a:r>
              <a:rPr lang="en-GB" sz="1800">
                <a:latin typeface="Arial"/>
                <a:ea typeface="Arial"/>
                <a:cs typeface="Arial"/>
                <a:sym typeface="Arial"/>
              </a:rPr>
              <a:t>She opens the message. It’s a topless pic of another girl from their year. Underneath it Lottie’s written a nasty message, ‘lol she’s so ugly’.</a:t>
            </a:r>
            <a:endParaRPr sz="1800">
              <a:latin typeface="Arial"/>
              <a:ea typeface="Arial"/>
              <a:cs typeface="Arial"/>
              <a:sym typeface="Arial"/>
            </a:endParaRPr>
          </a:p>
          <a:p>
            <a:pPr marL="0" lvl="0" indent="0" algn="l" rtl="0">
              <a:lnSpc>
                <a:spcPct val="100000"/>
              </a:lnSpc>
              <a:spcBef>
                <a:spcPts val="0"/>
              </a:spcBef>
              <a:spcAft>
                <a:spcPts val="0"/>
              </a:spcAft>
              <a:buSzPts val="1400"/>
              <a:buNone/>
            </a:pPr>
            <a:r>
              <a:rPr lang="en-GB" sz="1800">
                <a:latin typeface="Arial"/>
                <a:ea typeface="Arial"/>
                <a:cs typeface="Arial"/>
                <a:sym typeface="Arial"/>
              </a:rPr>
              <a:t> </a:t>
            </a:r>
            <a:endParaRPr sz="1800">
              <a:latin typeface="Arial"/>
              <a:ea typeface="Arial"/>
              <a:cs typeface="Arial"/>
              <a:sym typeface="Arial"/>
            </a:endParaRPr>
          </a:p>
          <a:p>
            <a:pPr marL="0" lvl="0" indent="0" algn="l" rtl="0">
              <a:lnSpc>
                <a:spcPct val="100000"/>
              </a:lnSpc>
              <a:spcBef>
                <a:spcPts val="0"/>
              </a:spcBef>
              <a:spcAft>
                <a:spcPts val="0"/>
              </a:spcAft>
              <a:buSzPts val="1400"/>
              <a:buNone/>
            </a:pPr>
            <a:r>
              <a:rPr lang="en-GB" sz="1800">
                <a:latin typeface="Arial"/>
                <a:ea typeface="Arial"/>
                <a:cs typeface="Arial"/>
                <a:sym typeface="Arial"/>
              </a:rPr>
              <a:t>Nadia is shocked. She sends a message back, asking Lottie where she got the photo from.</a:t>
            </a:r>
            <a:endParaRPr sz="1800">
              <a:latin typeface="Arial"/>
              <a:ea typeface="Arial"/>
              <a:cs typeface="Arial"/>
              <a:sym typeface="Arial"/>
            </a:endParaRPr>
          </a:p>
          <a:p>
            <a:pPr marL="0" lvl="0" indent="0" algn="l" rtl="0">
              <a:lnSpc>
                <a:spcPct val="100000"/>
              </a:lnSpc>
              <a:spcBef>
                <a:spcPts val="0"/>
              </a:spcBef>
              <a:spcAft>
                <a:spcPts val="0"/>
              </a:spcAft>
              <a:buSzPts val="1400"/>
              <a:buNone/>
            </a:pPr>
            <a:r>
              <a:rPr lang="en-GB" sz="1800">
                <a:latin typeface="Arial"/>
                <a:ea typeface="Arial"/>
                <a:cs typeface="Arial"/>
                <a:sym typeface="Arial"/>
              </a:rPr>
              <a:t> </a:t>
            </a:r>
            <a:endParaRPr sz="1800">
              <a:latin typeface="Arial"/>
              <a:ea typeface="Arial"/>
              <a:cs typeface="Arial"/>
              <a:sym typeface="Arial"/>
            </a:endParaRPr>
          </a:p>
          <a:p>
            <a:pPr marL="0" lvl="0" indent="0" algn="l" rtl="0">
              <a:lnSpc>
                <a:spcPct val="100000"/>
              </a:lnSpc>
              <a:spcBef>
                <a:spcPts val="0"/>
              </a:spcBef>
              <a:spcAft>
                <a:spcPts val="0"/>
              </a:spcAft>
              <a:buSzPts val="1400"/>
              <a:buNone/>
            </a:pPr>
            <a:r>
              <a:rPr lang="en-GB" sz="1800">
                <a:latin typeface="Arial"/>
                <a:ea typeface="Arial"/>
                <a:cs typeface="Arial"/>
                <a:sym typeface="Arial"/>
              </a:rPr>
              <a:t>Lottie replies saying one of the boys at school sent it to her. Lottie finds it funny.</a:t>
            </a:r>
            <a:endParaRPr sz="1800">
              <a:latin typeface="Arial"/>
              <a:ea typeface="Arial"/>
              <a:cs typeface="Arial"/>
              <a:sym typeface="Arial"/>
            </a:endParaRPr>
          </a:p>
          <a:p>
            <a:pPr marL="0" lvl="0" indent="0" algn="l" rtl="0">
              <a:lnSpc>
                <a:spcPct val="100000"/>
              </a:lnSpc>
              <a:spcBef>
                <a:spcPts val="0"/>
              </a:spcBef>
              <a:spcAft>
                <a:spcPts val="0"/>
              </a:spcAft>
              <a:buSzPts val="1400"/>
              <a:buNone/>
            </a:pPr>
            <a:r>
              <a:rPr lang="en-GB" sz="1800">
                <a:latin typeface="Arial"/>
                <a:ea typeface="Arial"/>
                <a:cs typeface="Arial"/>
                <a:sym typeface="Arial"/>
              </a:rPr>
              <a:t> </a:t>
            </a:r>
            <a:endParaRPr sz="1800">
              <a:latin typeface="Arial"/>
              <a:ea typeface="Arial"/>
              <a:cs typeface="Arial"/>
              <a:sym typeface="Arial"/>
            </a:endParaRPr>
          </a:p>
          <a:p>
            <a:pPr marL="0" lvl="0" indent="0" algn="l" rtl="0">
              <a:lnSpc>
                <a:spcPct val="100000"/>
              </a:lnSpc>
              <a:spcBef>
                <a:spcPts val="0"/>
              </a:spcBef>
              <a:spcAft>
                <a:spcPts val="0"/>
              </a:spcAft>
              <a:buSzPts val="1400"/>
              <a:buNone/>
            </a:pPr>
            <a:r>
              <a:rPr lang="en-GB" sz="1800">
                <a:latin typeface="Arial"/>
                <a:ea typeface="Arial"/>
                <a:cs typeface="Arial"/>
                <a:sym typeface="Arial"/>
              </a:rPr>
              <a:t>Nadia is worried the other girl has no idea her photo is being shared round. She doesn’t know what to do. </a:t>
            </a:r>
            <a:endParaRPr sz="18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408" name="Google Shape;408;p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f213c1349c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2f213c1349c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6" name="Google Shape;416;g2f213c1349c_0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800"/>
          </a:p>
        </p:txBody>
      </p:sp>
      <p:sp>
        <p:nvSpPr>
          <p:cNvPr id="425" name="Google Shape;425;p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800"/>
          </a:p>
        </p:txBody>
      </p:sp>
      <p:sp>
        <p:nvSpPr>
          <p:cNvPr id="434" name="Google Shape;434;p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800"/>
          </a:p>
        </p:txBody>
      </p:sp>
      <p:sp>
        <p:nvSpPr>
          <p:cNvPr id="443" name="Google Shape;443;p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61442"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GB" b="1" i="0" dirty="0">
                <a:solidFill>
                  <a:srgbClr val="000000"/>
                </a:solidFill>
                <a:effectLst/>
                <a:latin typeface="Arial" panose="020B0604020202020204" pitchFamily="34" charset="0"/>
              </a:rPr>
              <a:t>For teachers use only. </a:t>
            </a:r>
            <a:r>
              <a:rPr lang="en-GB" b="0" i="0" dirty="0">
                <a:solidFill>
                  <a:srgbClr val="000000"/>
                </a:solidFill>
                <a:effectLst/>
                <a:latin typeface="Arial" panose="020B0604020202020204" pitchFamily="34" charset="0"/>
              </a:rPr>
              <a:t>You can use this slide to help prepare for the session but remember to hide or delete it before running the session with students.</a:t>
            </a:r>
            <a:endParaRPr lang="en-GB" dirty="0"/>
          </a:p>
        </p:txBody>
      </p:sp>
      <p:sp>
        <p:nvSpPr>
          <p:cNvPr id="452" name="Google Shape;452;p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f213c1349c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g2f213c1349c_0_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2" name="Google Shape;462;g2f213c1349c_0_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89992" lvl="0" indent="0" algn="l" rtl="0">
              <a:lnSpc>
                <a:spcPct val="100000"/>
              </a:lnSpc>
              <a:spcBef>
                <a:spcPts val="0"/>
              </a:spcBef>
              <a:spcAft>
                <a:spcPts val="0"/>
              </a:spcAft>
              <a:buSzPts val="1400"/>
              <a:buNone/>
            </a:pPr>
            <a:r>
              <a:rPr lang="en-GB" sz="1800" b="0" i="0" u="none" strike="noStrike">
                <a:solidFill>
                  <a:srgbClr val="000000"/>
                </a:solidFill>
                <a:latin typeface="Red Hat Text Medium"/>
                <a:ea typeface="Red Hat Text Medium"/>
                <a:cs typeface="Red Hat Text Medium"/>
                <a:sym typeface="Red Hat Text Medium"/>
              </a:rPr>
              <a:t>Rhys is in his room, scrolling on his phone. He gets a follow request and a message from a girl. He thinks she looks really good in her profile pic.</a:t>
            </a:r>
            <a:endParaRPr/>
          </a:p>
          <a:p>
            <a:pPr marL="89992" lvl="0" indent="0" algn="l" rtl="0">
              <a:lnSpc>
                <a:spcPct val="100000"/>
              </a:lnSpc>
              <a:spcBef>
                <a:spcPts val="0"/>
              </a:spcBef>
              <a:spcAft>
                <a:spcPts val="0"/>
              </a:spcAft>
              <a:buSzPts val="1400"/>
              <a:buNone/>
            </a:pPr>
            <a:endParaRPr sz="1800" b="0" i="0" u="none" strike="noStrike">
              <a:solidFill>
                <a:srgbClr val="000000"/>
              </a:solidFill>
              <a:latin typeface="Red Hat Text Medium"/>
              <a:ea typeface="Red Hat Text Medium"/>
              <a:cs typeface="Red Hat Text Medium"/>
              <a:sym typeface="Red Hat Text Medium"/>
            </a:endParaRPr>
          </a:p>
          <a:p>
            <a:pPr marL="89992" lvl="0" indent="0" algn="l" rtl="0">
              <a:lnSpc>
                <a:spcPct val="100000"/>
              </a:lnSpc>
              <a:spcBef>
                <a:spcPts val="0"/>
              </a:spcBef>
              <a:spcAft>
                <a:spcPts val="0"/>
              </a:spcAft>
              <a:buSzPts val="1400"/>
              <a:buNone/>
            </a:pPr>
            <a:r>
              <a:rPr lang="en-GB" sz="1800" b="0" i="0" u="none" strike="noStrike">
                <a:solidFill>
                  <a:srgbClr val="000000"/>
                </a:solidFill>
                <a:latin typeface="Red Hat Text Medium"/>
                <a:ea typeface="Red Hat Text Medium"/>
                <a:cs typeface="Red Hat Text Medium"/>
                <a:sym typeface="Red Hat Text Medium"/>
              </a:rPr>
              <a:t>They start sending messages back and forth, and Rhys thinks they’re getting on. The girl says she thinks Rhys is cute. They start flirting, then the girl asks to start a video call. </a:t>
            </a:r>
            <a:endParaRPr/>
          </a:p>
          <a:p>
            <a:pPr marL="89992" lvl="0" indent="0" algn="l" rtl="0">
              <a:lnSpc>
                <a:spcPct val="100000"/>
              </a:lnSpc>
              <a:spcBef>
                <a:spcPts val="0"/>
              </a:spcBef>
              <a:spcAft>
                <a:spcPts val="0"/>
              </a:spcAft>
              <a:buSzPts val="1400"/>
              <a:buNone/>
            </a:pPr>
            <a:endParaRPr sz="1800" b="0" i="0" u="none" strike="noStrike">
              <a:solidFill>
                <a:srgbClr val="000000"/>
              </a:solidFill>
              <a:latin typeface="Red Hat Text Medium"/>
              <a:ea typeface="Red Hat Text Medium"/>
              <a:cs typeface="Red Hat Text Medium"/>
              <a:sym typeface="Red Hat Text Medium"/>
            </a:endParaRPr>
          </a:p>
          <a:p>
            <a:pPr marL="89992" lvl="0" indent="0" algn="l" rtl="0">
              <a:lnSpc>
                <a:spcPct val="100000"/>
              </a:lnSpc>
              <a:spcBef>
                <a:spcPts val="0"/>
              </a:spcBef>
              <a:spcAft>
                <a:spcPts val="0"/>
              </a:spcAft>
              <a:buSzPts val="1400"/>
              <a:buNone/>
            </a:pPr>
            <a:r>
              <a:rPr lang="en-GB" sz="1800" b="0" i="0" u="none" strike="noStrike">
                <a:solidFill>
                  <a:srgbClr val="000000"/>
                </a:solidFill>
                <a:latin typeface="Red Hat Text Medium"/>
                <a:ea typeface="Red Hat Text Medium"/>
                <a:cs typeface="Red Hat Text Medium"/>
                <a:sym typeface="Red Hat Text Medium"/>
              </a:rPr>
              <a:t>Rhys joins the call and it looks like the girl’s naked. It looks real. She’s still messaging Rhys, pressuring him to copy the sexual things she’s doing on screen. He does it. </a:t>
            </a:r>
            <a:endParaRPr/>
          </a:p>
          <a:p>
            <a:pPr marL="89992" lvl="0" indent="0" algn="l" rtl="0">
              <a:lnSpc>
                <a:spcPct val="100000"/>
              </a:lnSpc>
              <a:spcBef>
                <a:spcPts val="0"/>
              </a:spcBef>
              <a:spcAft>
                <a:spcPts val="0"/>
              </a:spcAft>
              <a:buSzPts val="1400"/>
              <a:buNone/>
            </a:pPr>
            <a:endParaRPr sz="1800" b="0" i="0" u="none" strike="noStrike">
              <a:solidFill>
                <a:srgbClr val="000000"/>
              </a:solidFill>
              <a:latin typeface="Red Hat Text Medium"/>
              <a:ea typeface="Red Hat Text Medium"/>
              <a:cs typeface="Red Hat Text Medium"/>
              <a:sym typeface="Red Hat Text Medium"/>
            </a:endParaRPr>
          </a:p>
          <a:p>
            <a:pPr marL="89992" lvl="0" indent="0" algn="l" rtl="0">
              <a:lnSpc>
                <a:spcPct val="100000"/>
              </a:lnSpc>
              <a:spcBef>
                <a:spcPts val="0"/>
              </a:spcBef>
              <a:spcAft>
                <a:spcPts val="0"/>
              </a:spcAft>
              <a:buSzPts val="1400"/>
              <a:buNone/>
            </a:pPr>
            <a:r>
              <a:rPr lang="en-GB" sz="1800" b="0" i="0" u="none" strike="noStrike">
                <a:solidFill>
                  <a:srgbClr val="000000"/>
                </a:solidFill>
                <a:latin typeface="Red Hat Text Medium"/>
                <a:ea typeface="Red Hat Text Medium"/>
                <a:cs typeface="Red Hat Text Medium"/>
                <a:sym typeface="Red Hat Text Medium"/>
              </a:rPr>
              <a:t>Then, suddenly, the ‘girl’ ends the call. She starts to sound aggressive, saying she’s recorded what Rhys did and threatens to send it to all his followers. She plays the video back to prove she’s serious.</a:t>
            </a:r>
            <a:endParaRPr/>
          </a:p>
          <a:p>
            <a:pPr marL="89992" lvl="0" indent="0" algn="l" rtl="0">
              <a:lnSpc>
                <a:spcPct val="100000"/>
              </a:lnSpc>
              <a:spcBef>
                <a:spcPts val="0"/>
              </a:spcBef>
              <a:spcAft>
                <a:spcPts val="0"/>
              </a:spcAft>
              <a:buSzPts val="1400"/>
              <a:buNone/>
            </a:pPr>
            <a:endParaRPr sz="1800" b="0" i="0" u="none" strike="noStrike">
              <a:solidFill>
                <a:srgbClr val="000000"/>
              </a:solidFill>
              <a:latin typeface="Red Hat Text Medium"/>
              <a:ea typeface="Red Hat Text Medium"/>
              <a:cs typeface="Red Hat Text Medium"/>
              <a:sym typeface="Red Hat Text Medium"/>
            </a:endParaRPr>
          </a:p>
          <a:p>
            <a:pPr marL="89992" lvl="0" indent="0" algn="l" rtl="0">
              <a:lnSpc>
                <a:spcPct val="100000"/>
              </a:lnSpc>
              <a:spcBef>
                <a:spcPts val="0"/>
              </a:spcBef>
              <a:spcAft>
                <a:spcPts val="0"/>
              </a:spcAft>
              <a:buSzPts val="1400"/>
              <a:buNone/>
            </a:pPr>
            <a:r>
              <a:rPr lang="en-GB" sz="1800" b="0" i="0" u="none" strike="noStrike">
                <a:solidFill>
                  <a:srgbClr val="000000"/>
                </a:solidFill>
                <a:latin typeface="Red Hat Text Medium"/>
                <a:ea typeface="Red Hat Text Medium"/>
                <a:cs typeface="Red Hat Text Medium"/>
                <a:sym typeface="Red Hat Text Medium"/>
              </a:rPr>
              <a:t>Rhys is stunned. He begs her not to share the video with anyone. She says he needs to pay her £500, otherwise she’ll share it with everyone he knows. </a:t>
            </a:r>
            <a:endParaRPr/>
          </a:p>
          <a:p>
            <a:pPr marL="89992" lvl="0" indent="0" algn="l" rtl="0">
              <a:lnSpc>
                <a:spcPct val="100000"/>
              </a:lnSpc>
              <a:spcBef>
                <a:spcPts val="0"/>
              </a:spcBef>
              <a:spcAft>
                <a:spcPts val="0"/>
              </a:spcAft>
              <a:buSzPts val="1400"/>
              <a:buNone/>
            </a:pPr>
            <a:endParaRPr sz="1800" b="0" i="0" u="none" strike="noStrike">
              <a:solidFill>
                <a:srgbClr val="000000"/>
              </a:solidFill>
              <a:latin typeface="Red Hat Text Medium"/>
              <a:ea typeface="Red Hat Text Medium"/>
              <a:cs typeface="Red Hat Text Medium"/>
              <a:sym typeface="Red Hat Text Medium"/>
            </a:endParaRPr>
          </a:p>
          <a:p>
            <a:pPr marL="89992" lvl="0" indent="0" algn="l" rtl="0">
              <a:lnSpc>
                <a:spcPct val="100000"/>
              </a:lnSpc>
              <a:spcBef>
                <a:spcPts val="0"/>
              </a:spcBef>
              <a:spcAft>
                <a:spcPts val="0"/>
              </a:spcAft>
              <a:buSzPts val="1400"/>
              <a:buNone/>
            </a:pPr>
            <a:r>
              <a:rPr lang="en-GB" sz="1800" b="0" i="0" u="none" strike="noStrike">
                <a:solidFill>
                  <a:srgbClr val="000000"/>
                </a:solidFill>
                <a:latin typeface="Red Hat Text Medium"/>
                <a:ea typeface="Red Hat Text Medium"/>
                <a:cs typeface="Red Hat Text Medium"/>
                <a:sym typeface="Red Hat Text Medium"/>
              </a:rPr>
              <a:t>Rhys panics and blocks her. But he’s terrified that his video will be shared.</a:t>
            </a:r>
            <a:endParaRPr/>
          </a:p>
        </p:txBody>
      </p:sp>
      <p:sp>
        <p:nvSpPr>
          <p:cNvPr id="471" name="Google Shape;471;p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f213c1349c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2f213c1349c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89992" lvl="0" indent="0" algn="l" rtl="0">
              <a:lnSpc>
                <a:spcPct val="100000"/>
              </a:lnSpc>
              <a:spcBef>
                <a:spcPts val="0"/>
              </a:spcBef>
              <a:spcAft>
                <a:spcPts val="0"/>
              </a:spcAft>
              <a:buSzPts val="1400"/>
              <a:buNone/>
            </a:pPr>
            <a:endParaRPr/>
          </a:p>
        </p:txBody>
      </p:sp>
      <p:sp>
        <p:nvSpPr>
          <p:cNvPr id="479" name="Google Shape;479;g2f213c1349c_0_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89992" lvl="0" indent="0" algn="l" rtl="0">
              <a:lnSpc>
                <a:spcPct val="100000"/>
              </a:lnSpc>
              <a:spcBef>
                <a:spcPts val="0"/>
              </a:spcBef>
              <a:spcAft>
                <a:spcPts val="0"/>
              </a:spcAft>
              <a:buSzPts val="1400"/>
              <a:buNone/>
            </a:pPr>
            <a:endParaRPr/>
          </a:p>
        </p:txBody>
      </p:sp>
      <p:sp>
        <p:nvSpPr>
          <p:cNvPr id="488" name="Google Shape;488;p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89992" lvl="0" indent="0" algn="l" rtl="0">
              <a:lnSpc>
                <a:spcPct val="100000"/>
              </a:lnSpc>
              <a:spcBef>
                <a:spcPts val="0"/>
              </a:spcBef>
              <a:spcAft>
                <a:spcPts val="0"/>
              </a:spcAft>
              <a:buSzPts val="1400"/>
              <a:buNone/>
            </a:pPr>
            <a:endParaRPr/>
          </a:p>
        </p:txBody>
      </p:sp>
      <p:sp>
        <p:nvSpPr>
          <p:cNvPr id="496" name="Google Shape;496;p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89992" lvl="0" indent="0" algn="l" rtl="0">
              <a:lnSpc>
                <a:spcPct val="100000"/>
              </a:lnSpc>
              <a:spcBef>
                <a:spcPts val="0"/>
              </a:spcBef>
              <a:spcAft>
                <a:spcPts val="0"/>
              </a:spcAft>
              <a:buSzPts val="1400"/>
              <a:buNone/>
            </a:pPr>
            <a:endParaRPr/>
          </a:p>
        </p:txBody>
      </p:sp>
      <p:sp>
        <p:nvSpPr>
          <p:cNvPr id="505" name="Google Shape;505;p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f213c1349c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g2f213c1349c_0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61442"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GB" b="1" i="0" dirty="0">
                <a:solidFill>
                  <a:srgbClr val="000000"/>
                </a:solidFill>
                <a:effectLst/>
                <a:latin typeface="Arial" panose="020B0604020202020204" pitchFamily="34" charset="0"/>
              </a:rPr>
              <a:t>For teachers use only. </a:t>
            </a:r>
            <a:r>
              <a:rPr lang="en-GB" b="0" i="0" dirty="0">
                <a:solidFill>
                  <a:srgbClr val="000000"/>
                </a:solidFill>
                <a:effectLst/>
                <a:latin typeface="Arial" panose="020B0604020202020204" pitchFamily="34" charset="0"/>
              </a:rPr>
              <a:t>You can use this slide to help prepare for the session but remember to hide or delete it before running the session with students.</a:t>
            </a:r>
            <a:endParaRPr lang="en-GB" dirty="0"/>
          </a:p>
        </p:txBody>
      </p:sp>
      <p:sp>
        <p:nvSpPr>
          <p:cNvPr id="514" name="Google Shape;514;g2f213c1349c_0_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89992" lvl="0" indent="0" algn="l" rtl="0">
              <a:lnSpc>
                <a:spcPct val="100000"/>
              </a:lnSpc>
              <a:spcBef>
                <a:spcPts val="0"/>
              </a:spcBef>
              <a:spcAft>
                <a:spcPts val="0"/>
              </a:spcAft>
              <a:buSzPts val="1400"/>
              <a:buNone/>
            </a:pPr>
            <a:endParaRPr/>
          </a:p>
        </p:txBody>
      </p:sp>
      <p:sp>
        <p:nvSpPr>
          <p:cNvPr id="524" name="Google Shape;524;p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f213c1349c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g2f213c1349c_0_1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Find more information and support at https://www.ceopeducation.co.uk/11_18/lets-talk-about/sexual-abuse/online-blackmail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https://www.met.police.uk/advice/advice-and-information/sexual-offences/sextortion/ </a:t>
            </a:r>
            <a:endParaRPr/>
          </a:p>
        </p:txBody>
      </p:sp>
      <p:sp>
        <p:nvSpPr>
          <p:cNvPr id="534" name="Google Shape;534;g2f213c1349c_0_1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p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1" name="Google Shape;541;p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0" name="Google Shape;550;p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9" name="Google Shape;559;p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p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3" name="Google Shape;573;p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 name="Google Shape;148;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 name="Google Shape;156;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
        <p:cNvGrpSpPr/>
        <p:nvPr/>
      </p:nvGrpSpPr>
      <p:grpSpPr>
        <a:xfrm>
          <a:off x="0" y="0"/>
          <a:ext cx="0" cy="0"/>
          <a:chOff x="0" y="0"/>
          <a:chExt cx="0" cy="0"/>
        </a:xfrm>
      </p:grpSpPr>
      <p:sp>
        <p:nvSpPr>
          <p:cNvPr id="16" name="Google Shape;16;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 name="Google Shape;18;p4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 name="Google Shape;1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5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5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
        <p:cNvGrpSpPr/>
        <p:nvPr/>
      </p:nvGrpSpPr>
      <p:grpSpPr>
        <a:xfrm>
          <a:off x="0" y="0"/>
          <a:ext cx="0" cy="0"/>
          <a:chOff x="0" y="0"/>
          <a:chExt cx="0" cy="0"/>
        </a:xfrm>
      </p:grpSpPr>
      <p:sp>
        <p:nvSpPr>
          <p:cNvPr id="23" name="Google Shape;23;p4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 name="Google Shape;25;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4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7" name="Google Shape;37;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5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5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5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5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5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5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54"/>
          <p:cNvSpPr>
            <a:spLocks noGrp="1"/>
          </p:cNvSpPr>
          <p:nvPr>
            <p:ph type="pic" idx="2"/>
          </p:nvPr>
        </p:nvSpPr>
        <p:spPr>
          <a:xfrm>
            <a:off x="5183188" y="987425"/>
            <a:ext cx="6172200" cy="4873625"/>
          </a:xfrm>
          <a:prstGeom prst="rect">
            <a:avLst/>
          </a:prstGeom>
          <a:noFill/>
          <a:ln>
            <a:noFill/>
          </a:ln>
        </p:spPr>
      </p:sp>
      <p:sp>
        <p:nvSpPr>
          <p:cNvPr id="68" name="Google Shape;68;p5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hyperlink" Target="https://www.childline.org.uk/info-advice/bullying-abuse-safety/online-mobile-safety/report-remove/" TargetMode="Externa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time_continue=56&amp;v=SwSpo3N6CeE&amp;embeds_referring_euri=https%3A%2F%2Fwww.childline.org.uk%2F"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hyperlink" Target="https://www.iwf.org.uk/our-technology/report-remove/"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11.png"/><Relationship Id="rId7"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www.bbc.co.uk/programmes/p0gfh242" TargetMode="External"/><Relationship Id="rId5" Type="http://schemas.openxmlformats.org/officeDocument/2006/relationships/image" Target="../media/image19.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38.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38.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4.jpg"/><Relationship Id="rId5" Type="http://schemas.openxmlformats.org/officeDocument/2006/relationships/image" Target="../media/image45.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45.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45.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45.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45.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3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8.jpg"/><Relationship Id="rId5" Type="http://schemas.openxmlformats.org/officeDocument/2006/relationships/image" Target="../media/image27.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48.jpg"/><Relationship Id="rId5" Type="http://schemas.openxmlformats.org/officeDocument/2006/relationships/image" Target="../media/image49.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49.pn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49.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49.png"/><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49.png"/><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34.png"/><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52.jpg"/><Relationship Id="rId5" Type="http://schemas.openxmlformats.org/officeDocument/2006/relationships/image" Target="../media/image53.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53.pn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39.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53.pn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21.png"/><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8" Type="http://schemas.openxmlformats.org/officeDocument/2006/relationships/hyperlink" Target="http://shorespace.org.uk" TargetMode="External"/><Relationship Id="rId3" Type="http://schemas.openxmlformats.org/officeDocument/2006/relationships/image" Target="../media/image55.png"/><Relationship Id="rId7" Type="http://schemas.openxmlformats.org/officeDocument/2006/relationships/hyperlink" Target="https://www.childline.org.uk/" TargetMode="External"/><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4.png"/><Relationship Id="rId4" Type="http://schemas.openxmlformats.org/officeDocument/2006/relationships/image" Target="../media/image60.png"/><Relationship Id="rId9"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432FF"/>
        </a:solidFill>
        <a:effectLst/>
      </p:bgPr>
    </p:bg>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0" name="Google Shape;90;p1"/>
          <p:cNvSpPr txBox="1">
            <a:spLocks noGrp="1"/>
          </p:cNvSpPr>
          <p:nvPr>
            <p:ph type="body" idx="2"/>
          </p:nvPr>
        </p:nvSpPr>
        <p:spPr>
          <a:xfrm>
            <a:off x="6132512" y="2889250"/>
            <a:ext cx="6059400" cy="3968700"/>
          </a:xfrm>
          <a:prstGeom prst="rect">
            <a:avLst/>
          </a:prstGeom>
          <a:noFill/>
          <a:ln>
            <a:noFill/>
          </a:ln>
        </p:spPr>
        <p:txBody>
          <a:bodyPr spcFirstLastPara="1" wrap="square" lIns="91425" tIns="45700" rIns="91425" bIns="45700" anchor="ctr" anchorCtr="0">
            <a:normAutofit/>
          </a:bodyPr>
          <a:lstStyle/>
          <a:p>
            <a:pPr marL="89992" lvl="0" indent="0" algn="l" rtl="0">
              <a:lnSpc>
                <a:spcPct val="90000"/>
              </a:lnSpc>
              <a:spcBef>
                <a:spcPts val="0"/>
              </a:spcBef>
              <a:spcAft>
                <a:spcPts val="0"/>
              </a:spcAft>
              <a:buClr>
                <a:schemeClr val="lt1"/>
              </a:buClr>
              <a:buSzPts val="3200"/>
              <a:buNone/>
            </a:pPr>
            <a:r>
              <a:rPr lang="en-GB" sz="3200" b="1" u="none" strike="noStrike">
                <a:solidFill>
                  <a:schemeClr val="lt1"/>
                </a:solidFill>
                <a:latin typeface="Arial"/>
                <a:ea typeface="Arial"/>
                <a:cs typeface="Arial"/>
                <a:sym typeface="Arial"/>
              </a:rPr>
              <a:t>A [lesson/assembly] for </a:t>
            </a:r>
            <a:endParaRPr/>
          </a:p>
          <a:p>
            <a:pPr marL="89992" lvl="0" indent="0" algn="l" rtl="0">
              <a:lnSpc>
                <a:spcPct val="90000"/>
              </a:lnSpc>
              <a:spcBef>
                <a:spcPts val="0"/>
              </a:spcBef>
              <a:spcAft>
                <a:spcPts val="0"/>
              </a:spcAft>
              <a:buClr>
                <a:schemeClr val="lt1"/>
              </a:buClr>
              <a:buSzPts val="3200"/>
              <a:buNone/>
            </a:pPr>
            <a:r>
              <a:rPr lang="en-GB" sz="3200" b="1" u="none" strike="noStrike">
                <a:solidFill>
                  <a:schemeClr val="lt1"/>
                </a:solidFill>
                <a:latin typeface="Arial"/>
                <a:ea typeface="Arial"/>
                <a:cs typeface="Arial"/>
                <a:sym typeface="Arial"/>
              </a:rPr>
              <a:t>[year group/class] about sharing nudes online.</a:t>
            </a:r>
            <a:endParaRPr sz="3200" b="1">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FCB93"/>
            </a:gs>
            <a:gs pos="66000">
              <a:srgbClr val="FFCB93"/>
            </a:gs>
            <a:gs pos="100000">
              <a:srgbClr val="FFDFBC"/>
            </a:gs>
          </a:gsLst>
          <a:lin ang="2399891" scaled="0"/>
        </a:gradFill>
        <a:effectLst/>
      </p:bgPr>
    </p:bg>
    <p:spTree>
      <p:nvGrpSpPr>
        <p:cNvPr id="1" name="Shape 165"/>
        <p:cNvGrpSpPr/>
        <p:nvPr/>
      </p:nvGrpSpPr>
      <p:grpSpPr>
        <a:xfrm>
          <a:off x="0" y="0"/>
          <a:ext cx="0" cy="0"/>
          <a:chOff x="0" y="0"/>
          <a:chExt cx="0" cy="0"/>
        </a:xfrm>
      </p:grpSpPr>
      <p:sp>
        <p:nvSpPr>
          <p:cNvPr id="166" name="Google Shape;166;p11"/>
          <p:cNvSpPr txBox="1"/>
          <p:nvPr/>
        </p:nvSpPr>
        <p:spPr>
          <a:xfrm>
            <a:off x="1" y="-1"/>
            <a:ext cx="6096000" cy="6858000"/>
          </a:xfrm>
          <a:prstGeom prst="rect">
            <a:avLst/>
          </a:prstGeom>
          <a:noFill/>
          <a:ln>
            <a:noFill/>
          </a:ln>
        </p:spPr>
        <p:txBody>
          <a:bodyPr spcFirstLastPara="1" wrap="square" lIns="720000" tIns="2160000" rIns="0" bIns="0" anchor="t" anchorCtr="0">
            <a:noAutofit/>
          </a:bodyPr>
          <a:lstStyle/>
          <a:p>
            <a:pPr marL="89992" marR="0" lvl="0" indent="0" algn="l" rtl="0">
              <a:lnSpc>
                <a:spcPct val="100000"/>
              </a:lnSpc>
              <a:spcBef>
                <a:spcPts val="0"/>
              </a:spcBef>
              <a:spcAft>
                <a:spcPts val="0"/>
              </a:spcAft>
              <a:buClr>
                <a:srgbClr val="0432FF"/>
              </a:buClr>
              <a:buSzPts val="3200"/>
              <a:buFont typeface="Arial"/>
              <a:buNone/>
            </a:pPr>
            <a:r>
              <a:rPr lang="en-GB" sz="3000" b="0" i="0" u="none" strike="noStrike" cap="none">
                <a:solidFill>
                  <a:srgbClr val="0432FF"/>
                </a:solidFill>
                <a:latin typeface="Arial"/>
                <a:ea typeface="Arial"/>
                <a:cs typeface="Arial"/>
                <a:sym typeface="Arial"/>
              </a:rPr>
              <a:t>If a nude is being shared:</a:t>
            </a:r>
            <a:endParaRPr sz="3000" b="0" i="0" u="none" strike="noStrike" cap="none">
              <a:solidFill>
                <a:srgbClr val="000000"/>
              </a:solidFill>
              <a:latin typeface="Arial"/>
              <a:ea typeface="Arial"/>
              <a:cs typeface="Arial"/>
              <a:sym typeface="Arial"/>
            </a:endParaRPr>
          </a:p>
        </p:txBody>
      </p:sp>
      <p:sp>
        <p:nvSpPr>
          <p:cNvPr id="167" name="Google Shape;167;p11"/>
          <p:cNvSpPr txBox="1"/>
          <p:nvPr/>
        </p:nvSpPr>
        <p:spPr>
          <a:xfrm>
            <a:off x="6095999" y="1"/>
            <a:ext cx="5619000" cy="6858000"/>
          </a:xfrm>
          <a:prstGeom prst="rect">
            <a:avLst/>
          </a:prstGeom>
          <a:noFill/>
          <a:ln>
            <a:noFill/>
          </a:ln>
        </p:spPr>
        <p:txBody>
          <a:bodyPr spcFirstLastPara="1" wrap="square" lIns="360000" tIns="2160000" rIns="360000" bIns="0" anchor="t" anchorCtr="0">
            <a:noAutofit/>
          </a:bodyPr>
          <a:lstStyle/>
          <a:p>
            <a:pPr marL="547192" marR="0" lvl="0" indent="-444500" algn="l" rtl="0">
              <a:lnSpc>
                <a:spcPct val="100000"/>
              </a:lnSpc>
              <a:spcBef>
                <a:spcPts val="0"/>
              </a:spcBef>
              <a:spcAft>
                <a:spcPts val="0"/>
              </a:spcAft>
              <a:buClr>
                <a:srgbClr val="0432FF"/>
              </a:buClr>
              <a:buSzPts val="3000"/>
              <a:buFont typeface="Arial"/>
              <a:buChar char="•"/>
            </a:pPr>
            <a:r>
              <a:rPr lang="en-GB" sz="3000" b="0" i="0" u="none" strike="noStrike" cap="none">
                <a:solidFill>
                  <a:srgbClr val="0432FF"/>
                </a:solidFill>
                <a:latin typeface="Arial"/>
                <a:ea typeface="Arial"/>
                <a:cs typeface="Arial"/>
                <a:sym typeface="Arial"/>
              </a:rPr>
              <a:t>Don’t share it on </a:t>
            </a:r>
            <a:br>
              <a:rPr lang="en-GB" sz="3000" b="1" i="0" u="none" strike="noStrike" cap="none">
                <a:solidFill>
                  <a:srgbClr val="0432FF"/>
                </a:solidFill>
                <a:latin typeface="Arial"/>
                <a:ea typeface="Arial"/>
                <a:cs typeface="Arial"/>
                <a:sym typeface="Arial"/>
              </a:rPr>
            </a:br>
            <a:r>
              <a:rPr lang="en-GB" sz="3000" b="0" i="0" u="none" strike="noStrike" cap="none">
                <a:solidFill>
                  <a:srgbClr val="0432FF"/>
                </a:solidFill>
                <a:latin typeface="Arial"/>
                <a:ea typeface="Arial"/>
                <a:cs typeface="Arial"/>
                <a:sym typeface="Arial"/>
              </a:rPr>
              <a:t>(it’s against the law)</a:t>
            </a:r>
            <a:br>
              <a:rPr lang="en-GB" sz="3000" b="0" i="0" u="none" strike="noStrike" cap="none">
                <a:solidFill>
                  <a:srgbClr val="0432FF"/>
                </a:solidFill>
                <a:latin typeface="Arial"/>
                <a:ea typeface="Arial"/>
                <a:cs typeface="Arial"/>
                <a:sym typeface="Arial"/>
              </a:rPr>
            </a:br>
            <a:endParaRPr sz="3000" b="0" i="0" u="none" strike="noStrike" cap="none">
              <a:solidFill>
                <a:srgbClr val="000000"/>
              </a:solidFill>
              <a:latin typeface="Arial"/>
              <a:ea typeface="Arial"/>
              <a:cs typeface="Arial"/>
              <a:sym typeface="Arial"/>
            </a:endParaRPr>
          </a:p>
          <a:p>
            <a:pPr marL="547192" marR="0" lvl="0" indent="-444500" algn="l" rtl="0">
              <a:lnSpc>
                <a:spcPct val="100000"/>
              </a:lnSpc>
              <a:spcBef>
                <a:spcPts val="0"/>
              </a:spcBef>
              <a:spcAft>
                <a:spcPts val="0"/>
              </a:spcAft>
              <a:buClr>
                <a:srgbClr val="0432FF"/>
              </a:buClr>
              <a:buSzPts val="3000"/>
              <a:buFont typeface="Arial"/>
              <a:buChar char="•"/>
            </a:pPr>
            <a:r>
              <a:rPr lang="en-GB" sz="3000" b="0" i="0" u="none" strike="noStrike" cap="none">
                <a:solidFill>
                  <a:srgbClr val="0432FF"/>
                </a:solidFill>
                <a:latin typeface="Arial"/>
                <a:ea typeface="Arial"/>
                <a:cs typeface="Arial"/>
                <a:sym typeface="Arial"/>
              </a:rPr>
              <a:t>When you see people doing it, take action</a:t>
            </a:r>
            <a:br>
              <a:rPr lang="en-GB" sz="3000" b="0" i="0" u="none" strike="noStrike" cap="none">
                <a:solidFill>
                  <a:srgbClr val="0432FF"/>
                </a:solidFill>
                <a:latin typeface="Arial"/>
                <a:ea typeface="Arial"/>
                <a:cs typeface="Arial"/>
                <a:sym typeface="Arial"/>
              </a:rPr>
            </a:br>
            <a:endParaRPr sz="3000" b="0" i="0" u="none" strike="noStrike" cap="none">
              <a:solidFill>
                <a:srgbClr val="000000"/>
              </a:solidFill>
              <a:latin typeface="Arial"/>
              <a:ea typeface="Arial"/>
              <a:cs typeface="Arial"/>
              <a:sym typeface="Arial"/>
            </a:endParaRPr>
          </a:p>
          <a:p>
            <a:pPr marL="547192" marR="0" lvl="0" indent="-444500" algn="l" rtl="0">
              <a:lnSpc>
                <a:spcPct val="100000"/>
              </a:lnSpc>
              <a:spcBef>
                <a:spcPts val="0"/>
              </a:spcBef>
              <a:spcAft>
                <a:spcPts val="0"/>
              </a:spcAft>
              <a:buClr>
                <a:srgbClr val="0432FF"/>
              </a:buClr>
              <a:buSzPts val="3000"/>
              <a:buFont typeface="Arial"/>
              <a:buChar char="•"/>
            </a:pPr>
            <a:r>
              <a:rPr lang="en-GB" sz="3000" b="0" i="0" u="none" strike="noStrike" cap="none">
                <a:solidFill>
                  <a:srgbClr val="0432FF"/>
                </a:solidFill>
                <a:latin typeface="Arial"/>
                <a:ea typeface="Arial"/>
                <a:cs typeface="Arial"/>
                <a:sym typeface="Arial"/>
              </a:rPr>
              <a:t>Tell a trusted adult</a:t>
            </a:r>
            <a:endParaRPr sz="3000" b="0" i="0" u="none" strike="noStrike" cap="none">
              <a:solidFill>
                <a:srgbClr val="000000"/>
              </a:solidFill>
              <a:latin typeface="Arial"/>
              <a:ea typeface="Arial"/>
              <a:cs typeface="Arial"/>
              <a:sym typeface="Arial"/>
            </a:endParaRPr>
          </a:p>
        </p:txBody>
      </p:sp>
      <p:pic>
        <p:nvPicPr>
          <p:cNvPr id="168" name="Google Shape;168;p11"/>
          <p:cNvPicPr preferRelativeResize="0"/>
          <p:nvPr/>
        </p:nvPicPr>
        <p:blipFill rotWithShape="1">
          <a:blip r:embed="rId3">
            <a:alphaModFix/>
          </a:blip>
          <a:srcRect/>
          <a:stretch/>
        </p:blipFill>
        <p:spPr>
          <a:xfrm>
            <a:off x="-1" y="0"/>
            <a:ext cx="12192000" cy="1720850"/>
          </a:xfrm>
          <a:prstGeom prst="rect">
            <a:avLst/>
          </a:prstGeom>
          <a:noFill/>
          <a:ln>
            <a:noFill/>
          </a:ln>
        </p:spPr>
      </p:pic>
      <p:pic>
        <p:nvPicPr>
          <p:cNvPr id="169" name="Google Shape;169;p11" descr="A close-up of a red apple&#10;&#10;Description automatically generated"/>
          <p:cNvPicPr preferRelativeResize="0"/>
          <p:nvPr/>
        </p:nvPicPr>
        <p:blipFill rotWithShape="1">
          <a:blip r:embed="rId4">
            <a:alphaModFix/>
          </a:blip>
          <a:srcRect l="60951" t="71430"/>
          <a:stretch/>
        </p:blipFill>
        <p:spPr>
          <a:xfrm flipH="1">
            <a:off x="-3" y="4545495"/>
            <a:ext cx="5618923" cy="231250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0FFFF"/>
        </a:solidFill>
        <a:effectLst/>
      </p:bgPr>
    </p:bg>
    <p:spTree>
      <p:nvGrpSpPr>
        <p:cNvPr id="1" name="Shape 174"/>
        <p:cNvGrpSpPr/>
        <p:nvPr/>
      </p:nvGrpSpPr>
      <p:grpSpPr>
        <a:xfrm>
          <a:off x="0" y="0"/>
          <a:ext cx="0" cy="0"/>
          <a:chOff x="0" y="0"/>
          <a:chExt cx="0" cy="0"/>
        </a:xfrm>
      </p:grpSpPr>
      <p:sp>
        <p:nvSpPr>
          <p:cNvPr id="175" name="Google Shape;175;p12"/>
          <p:cNvSpPr txBox="1"/>
          <p:nvPr/>
        </p:nvSpPr>
        <p:spPr>
          <a:xfrm>
            <a:off x="1" y="0"/>
            <a:ext cx="6096000" cy="6869100"/>
          </a:xfrm>
          <a:prstGeom prst="rect">
            <a:avLst/>
          </a:prstGeom>
          <a:noFill/>
          <a:ln>
            <a:noFill/>
          </a:ln>
        </p:spPr>
        <p:txBody>
          <a:bodyPr spcFirstLastPara="1" wrap="square" lIns="720000" tIns="2160000" rIns="0" bIns="0" anchor="t" anchorCtr="0">
            <a:normAutofit/>
          </a:bodyPr>
          <a:lstStyle/>
          <a:p>
            <a:pPr marL="89992" marR="0" lvl="0" indent="0" algn="l" rtl="0">
              <a:lnSpc>
                <a:spcPct val="100000"/>
              </a:lnSpc>
              <a:spcBef>
                <a:spcPts val="0"/>
              </a:spcBef>
              <a:spcAft>
                <a:spcPts val="0"/>
              </a:spcAft>
              <a:buClr>
                <a:srgbClr val="0432FF"/>
              </a:buClr>
              <a:buSzPts val="3200"/>
              <a:buFont typeface="Arial"/>
              <a:buNone/>
            </a:pPr>
            <a:r>
              <a:rPr lang="en-GB" sz="3000" b="0" i="0" u="none" strike="noStrike" cap="none">
                <a:solidFill>
                  <a:srgbClr val="0432FF"/>
                </a:solidFill>
                <a:latin typeface="Arial"/>
                <a:ea typeface="Arial"/>
                <a:cs typeface="Arial"/>
                <a:sym typeface="Arial"/>
              </a:rPr>
              <a:t>If a nude photo of </a:t>
            </a:r>
            <a:r>
              <a:rPr lang="en-GB" sz="3000" b="1" i="0" u="none" strike="noStrike" cap="none">
                <a:solidFill>
                  <a:srgbClr val="0432FF"/>
                </a:solidFill>
                <a:latin typeface="Arial"/>
                <a:ea typeface="Arial"/>
                <a:cs typeface="Arial"/>
                <a:sym typeface="Arial"/>
              </a:rPr>
              <a:t>you</a:t>
            </a:r>
            <a:r>
              <a:rPr lang="en-GB" sz="3000" b="0" i="0" u="none" strike="noStrike" cap="none">
                <a:solidFill>
                  <a:srgbClr val="0432FF"/>
                </a:solidFill>
                <a:latin typeface="Arial"/>
                <a:ea typeface="Arial"/>
                <a:cs typeface="Arial"/>
                <a:sym typeface="Arial"/>
              </a:rPr>
              <a:t> </a:t>
            </a:r>
            <a:br>
              <a:rPr lang="en-GB" sz="3000" b="0" i="0" u="none" strike="noStrike" cap="none">
                <a:solidFill>
                  <a:srgbClr val="0432FF"/>
                </a:solidFill>
                <a:latin typeface="Arial"/>
                <a:ea typeface="Arial"/>
                <a:cs typeface="Arial"/>
                <a:sym typeface="Arial"/>
              </a:rPr>
            </a:br>
            <a:r>
              <a:rPr lang="en-GB" sz="3000" b="0" i="0" u="none" strike="noStrike" cap="none">
                <a:solidFill>
                  <a:srgbClr val="0432FF"/>
                </a:solidFill>
                <a:latin typeface="Arial"/>
                <a:ea typeface="Arial"/>
                <a:cs typeface="Arial"/>
                <a:sym typeface="Arial"/>
              </a:rPr>
              <a:t>is being shared:</a:t>
            </a:r>
            <a:r>
              <a:rPr lang="en-GB" sz="3000" b="1" i="0" u="none" strike="noStrike" cap="none">
                <a:solidFill>
                  <a:srgbClr val="0432FF"/>
                </a:solidFill>
                <a:latin typeface="Arial"/>
                <a:ea typeface="Arial"/>
                <a:cs typeface="Arial"/>
                <a:sym typeface="Arial"/>
              </a:rPr>
              <a:t> </a:t>
            </a:r>
            <a:endParaRPr sz="3000" b="0" i="0" u="none" strike="noStrike" cap="none">
              <a:solidFill>
                <a:srgbClr val="000000"/>
              </a:solidFill>
              <a:latin typeface="Arial"/>
              <a:ea typeface="Arial"/>
              <a:cs typeface="Arial"/>
              <a:sym typeface="Arial"/>
            </a:endParaRPr>
          </a:p>
        </p:txBody>
      </p:sp>
      <p:sp>
        <p:nvSpPr>
          <p:cNvPr id="176" name="Google Shape;176;p12"/>
          <p:cNvSpPr txBox="1"/>
          <p:nvPr/>
        </p:nvSpPr>
        <p:spPr>
          <a:xfrm>
            <a:off x="6096000" y="0"/>
            <a:ext cx="6096000" cy="6869100"/>
          </a:xfrm>
          <a:prstGeom prst="rect">
            <a:avLst/>
          </a:prstGeom>
          <a:noFill/>
          <a:ln>
            <a:noFill/>
          </a:ln>
        </p:spPr>
        <p:txBody>
          <a:bodyPr spcFirstLastPara="1" wrap="square" lIns="360000" tIns="2160000" rIns="360000" bIns="0" anchor="t" anchorCtr="0">
            <a:normAutofit/>
          </a:bodyPr>
          <a:lstStyle/>
          <a:p>
            <a:pPr marL="547192" marR="0" lvl="0" indent="-444500" algn="l" rtl="0">
              <a:lnSpc>
                <a:spcPct val="100000"/>
              </a:lnSpc>
              <a:spcBef>
                <a:spcPts val="0"/>
              </a:spcBef>
              <a:spcAft>
                <a:spcPts val="0"/>
              </a:spcAft>
              <a:buClr>
                <a:srgbClr val="0432FF"/>
              </a:buClr>
              <a:buSzPts val="3000"/>
              <a:buFont typeface="Arial"/>
              <a:buChar char="•"/>
            </a:pPr>
            <a:r>
              <a:rPr lang="en-GB" sz="3000" b="0" i="0" u="none" strike="noStrike" cap="none">
                <a:solidFill>
                  <a:srgbClr val="0432FF"/>
                </a:solidFill>
                <a:latin typeface="Arial"/>
                <a:ea typeface="Arial"/>
                <a:cs typeface="Arial"/>
                <a:sym typeface="Arial"/>
              </a:rPr>
              <a:t>Don’t blame yourself</a:t>
            </a:r>
            <a:br>
              <a:rPr lang="en-GB" sz="3000" b="0" i="0" u="none" strike="noStrike" cap="none">
                <a:solidFill>
                  <a:srgbClr val="0432FF"/>
                </a:solidFill>
                <a:latin typeface="Arial"/>
                <a:ea typeface="Arial"/>
                <a:cs typeface="Arial"/>
                <a:sym typeface="Arial"/>
              </a:rPr>
            </a:br>
            <a:endParaRPr sz="3000" b="0" i="0" u="none" strike="noStrike" cap="none">
              <a:solidFill>
                <a:srgbClr val="000000"/>
              </a:solidFill>
              <a:latin typeface="Arial"/>
              <a:ea typeface="Arial"/>
              <a:cs typeface="Arial"/>
              <a:sym typeface="Arial"/>
            </a:endParaRPr>
          </a:p>
          <a:p>
            <a:pPr marL="547192" marR="0" lvl="0" indent="-444500" algn="l" rtl="0">
              <a:lnSpc>
                <a:spcPct val="100000"/>
              </a:lnSpc>
              <a:spcBef>
                <a:spcPts val="0"/>
              </a:spcBef>
              <a:spcAft>
                <a:spcPts val="0"/>
              </a:spcAft>
              <a:buClr>
                <a:srgbClr val="0432FF"/>
              </a:buClr>
              <a:buSzPts val="3000"/>
              <a:buFont typeface="Arial"/>
              <a:buChar char="•"/>
            </a:pPr>
            <a:r>
              <a:rPr lang="en-GB" sz="3000" b="0" i="0" u="none" strike="noStrike" cap="none">
                <a:solidFill>
                  <a:srgbClr val="0432FF"/>
                </a:solidFill>
                <a:latin typeface="Arial"/>
                <a:ea typeface="Arial"/>
                <a:cs typeface="Arial"/>
                <a:sym typeface="Arial"/>
              </a:rPr>
              <a:t>Tell a trusted adult</a:t>
            </a:r>
            <a:br>
              <a:rPr lang="en-GB" sz="3000" b="0" i="0" u="none" strike="noStrike" cap="none">
                <a:solidFill>
                  <a:srgbClr val="0432FF"/>
                </a:solidFill>
                <a:latin typeface="Arial"/>
                <a:ea typeface="Arial"/>
                <a:cs typeface="Arial"/>
                <a:sym typeface="Arial"/>
              </a:rPr>
            </a:br>
            <a:endParaRPr sz="3000" b="0" i="0" u="none" strike="noStrike" cap="none">
              <a:solidFill>
                <a:srgbClr val="000000"/>
              </a:solidFill>
              <a:latin typeface="Arial"/>
              <a:ea typeface="Arial"/>
              <a:cs typeface="Arial"/>
              <a:sym typeface="Arial"/>
            </a:endParaRPr>
          </a:p>
          <a:p>
            <a:pPr marL="547192" marR="0" lvl="0" indent="-444500" algn="l" rtl="0">
              <a:lnSpc>
                <a:spcPct val="100000"/>
              </a:lnSpc>
              <a:spcBef>
                <a:spcPts val="0"/>
              </a:spcBef>
              <a:spcAft>
                <a:spcPts val="0"/>
              </a:spcAft>
              <a:buClr>
                <a:srgbClr val="0432FF"/>
              </a:buClr>
              <a:buSzPts val="3000"/>
              <a:buFont typeface="Arial"/>
              <a:buChar char="•"/>
            </a:pPr>
            <a:r>
              <a:rPr lang="en-GB" sz="3000" b="0" i="0" u="none" strike="noStrike" cap="none">
                <a:solidFill>
                  <a:srgbClr val="0432FF"/>
                </a:solidFill>
                <a:latin typeface="Arial"/>
                <a:ea typeface="Arial"/>
                <a:cs typeface="Arial"/>
                <a:sym typeface="Arial"/>
              </a:rPr>
              <a:t>Use ‘Report Remove’</a:t>
            </a:r>
            <a:endParaRPr sz="3000" b="0" i="0" u="none" strike="noStrike" cap="none">
              <a:solidFill>
                <a:srgbClr val="000000"/>
              </a:solidFill>
              <a:latin typeface="Arial"/>
              <a:ea typeface="Arial"/>
              <a:cs typeface="Arial"/>
              <a:sym typeface="Arial"/>
            </a:endParaRPr>
          </a:p>
        </p:txBody>
      </p:sp>
      <p:pic>
        <p:nvPicPr>
          <p:cNvPr id="177" name="Google Shape;177;p12"/>
          <p:cNvPicPr preferRelativeResize="0"/>
          <p:nvPr/>
        </p:nvPicPr>
        <p:blipFill rotWithShape="1">
          <a:blip r:embed="rId3">
            <a:alphaModFix/>
          </a:blip>
          <a:srcRect/>
          <a:stretch/>
        </p:blipFill>
        <p:spPr>
          <a:xfrm>
            <a:off x="-1" y="0"/>
            <a:ext cx="12192000" cy="1720850"/>
          </a:xfrm>
          <a:prstGeom prst="rect">
            <a:avLst/>
          </a:prstGeom>
          <a:noFill/>
          <a:ln>
            <a:noFill/>
          </a:ln>
        </p:spPr>
      </p:pic>
      <p:pic>
        <p:nvPicPr>
          <p:cNvPr id="178" name="Google Shape;178;p12" descr="A close-up of a red apple&#10;&#10;Description automatically generated"/>
          <p:cNvPicPr preferRelativeResize="0"/>
          <p:nvPr/>
        </p:nvPicPr>
        <p:blipFill rotWithShape="1">
          <a:blip r:embed="rId4">
            <a:alphaModFix/>
          </a:blip>
          <a:srcRect l="60951" t="71430"/>
          <a:stretch/>
        </p:blipFill>
        <p:spPr>
          <a:xfrm flipH="1">
            <a:off x="-3" y="4545495"/>
            <a:ext cx="5618923" cy="231250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B93"/>
        </a:solidFill>
        <a:effectLst/>
      </p:bgPr>
    </p:bg>
    <p:spTree>
      <p:nvGrpSpPr>
        <p:cNvPr id="1" name="Shape 183"/>
        <p:cNvGrpSpPr/>
        <p:nvPr/>
      </p:nvGrpSpPr>
      <p:grpSpPr>
        <a:xfrm>
          <a:off x="0" y="0"/>
          <a:ext cx="0" cy="0"/>
          <a:chOff x="0" y="0"/>
          <a:chExt cx="0" cy="0"/>
        </a:xfrm>
      </p:grpSpPr>
      <p:sp>
        <p:nvSpPr>
          <p:cNvPr id="184" name="Google Shape;184;p13"/>
          <p:cNvSpPr txBox="1">
            <a:spLocks noGrp="1"/>
          </p:cNvSpPr>
          <p:nvPr>
            <p:ph type="body" idx="2"/>
          </p:nvPr>
        </p:nvSpPr>
        <p:spPr>
          <a:xfrm>
            <a:off x="304024" y="0"/>
            <a:ext cx="6579376" cy="6858000"/>
          </a:xfrm>
          <a:prstGeom prst="rect">
            <a:avLst/>
          </a:prstGeom>
          <a:noFill/>
          <a:ln>
            <a:noFill/>
          </a:ln>
        </p:spPr>
        <p:txBody>
          <a:bodyPr spcFirstLastPara="1" wrap="square" lIns="360000" tIns="1512000" rIns="360000" bIns="360000" anchor="t" anchorCtr="0">
            <a:noAutofit/>
          </a:bodyPr>
          <a:lstStyle/>
          <a:p>
            <a:pPr marL="0" lvl="0" indent="0" algn="ctr" rtl="0">
              <a:lnSpc>
                <a:spcPct val="100000"/>
              </a:lnSpc>
              <a:spcBef>
                <a:spcPts val="1200"/>
              </a:spcBef>
              <a:spcAft>
                <a:spcPts val="0"/>
              </a:spcAft>
              <a:buClr>
                <a:srgbClr val="0432FF"/>
              </a:buClr>
              <a:buSzPts val="3200"/>
              <a:buNone/>
            </a:pPr>
            <a:r>
              <a:rPr lang="en-GB" sz="2700" b="1">
                <a:solidFill>
                  <a:srgbClr val="0432FF"/>
                </a:solidFill>
                <a:latin typeface="Arial"/>
                <a:ea typeface="Arial"/>
                <a:cs typeface="Arial"/>
                <a:sym typeface="Arial"/>
              </a:rPr>
              <a:t>Use Report Remove to see </a:t>
            </a:r>
            <a:br>
              <a:rPr lang="en-GB" sz="2700" b="1">
                <a:solidFill>
                  <a:srgbClr val="0432FF"/>
                </a:solidFill>
                <a:latin typeface="Arial"/>
                <a:ea typeface="Arial"/>
                <a:cs typeface="Arial"/>
                <a:sym typeface="Arial"/>
              </a:rPr>
            </a:br>
            <a:r>
              <a:rPr lang="en-GB" sz="2700" b="1">
                <a:solidFill>
                  <a:srgbClr val="0432FF"/>
                </a:solidFill>
                <a:latin typeface="Arial"/>
                <a:ea typeface="Arial"/>
                <a:cs typeface="Arial"/>
                <a:sym typeface="Arial"/>
              </a:rPr>
              <a:t>if a nude image of you can </a:t>
            </a:r>
            <a:br>
              <a:rPr lang="en-GB" sz="2700" b="1">
                <a:solidFill>
                  <a:srgbClr val="0432FF"/>
                </a:solidFill>
                <a:latin typeface="Arial"/>
                <a:ea typeface="Arial"/>
                <a:cs typeface="Arial"/>
                <a:sym typeface="Arial"/>
              </a:rPr>
            </a:br>
            <a:r>
              <a:rPr lang="en-GB" sz="2700" b="1">
                <a:solidFill>
                  <a:srgbClr val="0432FF"/>
                </a:solidFill>
                <a:latin typeface="Arial"/>
                <a:ea typeface="Arial"/>
                <a:cs typeface="Arial"/>
                <a:sym typeface="Arial"/>
              </a:rPr>
              <a:t>be taken off the internet.</a:t>
            </a:r>
            <a:endParaRPr sz="2700">
              <a:solidFill>
                <a:srgbClr val="0432FF"/>
              </a:solidFill>
              <a:latin typeface="Arial"/>
              <a:ea typeface="Arial"/>
              <a:cs typeface="Arial"/>
              <a:sym typeface="Arial"/>
            </a:endParaRPr>
          </a:p>
          <a:p>
            <a:pPr marL="0" lvl="0" indent="0" algn="ctr" rtl="0">
              <a:lnSpc>
                <a:spcPct val="100000"/>
              </a:lnSpc>
              <a:spcBef>
                <a:spcPts val="1200"/>
              </a:spcBef>
              <a:spcAft>
                <a:spcPts val="0"/>
              </a:spcAft>
              <a:buClr>
                <a:srgbClr val="0432FF"/>
              </a:buClr>
              <a:buSzPts val="3200"/>
              <a:buNone/>
            </a:pPr>
            <a:r>
              <a:rPr lang="en-GB" sz="2700">
                <a:solidFill>
                  <a:srgbClr val="0432FF"/>
                </a:solidFill>
              </a:rPr>
              <a:t>It’s an easy service provided by Childline and the Internet Watch Foundation. It’s totally free.</a:t>
            </a:r>
            <a:endParaRPr/>
          </a:p>
          <a:p>
            <a:pPr marL="0" lvl="0" indent="0" algn="ctr" rtl="0">
              <a:lnSpc>
                <a:spcPct val="100000"/>
              </a:lnSpc>
              <a:spcBef>
                <a:spcPts val="1200"/>
              </a:spcBef>
              <a:spcAft>
                <a:spcPts val="0"/>
              </a:spcAft>
              <a:buClr>
                <a:srgbClr val="0432FF"/>
              </a:buClr>
              <a:buSzPts val="3200"/>
              <a:buNone/>
            </a:pPr>
            <a:r>
              <a:rPr lang="en-GB" sz="2700">
                <a:solidFill>
                  <a:srgbClr val="0432FF"/>
                </a:solidFill>
              </a:rPr>
              <a:t>If you need to speak to someone, </a:t>
            </a:r>
            <a:br>
              <a:rPr lang="en-GB" sz="2700">
                <a:solidFill>
                  <a:srgbClr val="0432FF"/>
                </a:solidFill>
              </a:rPr>
            </a:br>
            <a:r>
              <a:rPr lang="en-GB" sz="2700">
                <a:solidFill>
                  <a:srgbClr val="0432FF"/>
                </a:solidFill>
              </a:rPr>
              <a:t>talk to us in school. Childline’s counsellors are also always available. </a:t>
            </a:r>
            <a:br>
              <a:rPr lang="en-GB" sz="2700">
                <a:solidFill>
                  <a:srgbClr val="0432FF"/>
                </a:solidFill>
              </a:rPr>
            </a:br>
            <a:r>
              <a:rPr lang="en-GB" sz="2700" b="1">
                <a:solidFill>
                  <a:srgbClr val="0432FF"/>
                </a:solidFill>
              </a:rPr>
              <a:t>Just call 0800 1111.</a:t>
            </a:r>
            <a:endParaRPr sz="2700" b="1"/>
          </a:p>
        </p:txBody>
      </p:sp>
      <p:pic>
        <p:nvPicPr>
          <p:cNvPr id="185" name="Google Shape;185;p13"/>
          <p:cNvPicPr preferRelativeResize="0"/>
          <p:nvPr/>
        </p:nvPicPr>
        <p:blipFill rotWithShape="1">
          <a:blip r:embed="rId3">
            <a:alphaModFix/>
          </a:blip>
          <a:srcRect/>
          <a:stretch/>
        </p:blipFill>
        <p:spPr>
          <a:xfrm>
            <a:off x="-1" y="0"/>
            <a:ext cx="12192000" cy="1720850"/>
          </a:xfrm>
          <a:prstGeom prst="rect">
            <a:avLst/>
          </a:prstGeom>
          <a:noFill/>
          <a:ln>
            <a:noFill/>
          </a:ln>
        </p:spPr>
      </p:pic>
      <p:pic>
        <p:nvPicPr>
          <p:cNvPr id="186" name="Google Shape;186;p13" descr="Report remove in a blue text bubble"/>
          <p:cNvPicPr preferRelativeResize="0"/>
          <p:nvPr/>
        </p:nvPicPr>
        <p:blipFill rotWithShape="1">
          <a:blip r:embed="rId4">
            <a:alphaModFix/>
          </a:blip>
          <a:srcRect/>
          <a:stretch/>
        </p:blipFill>
        <p:spPr>
          <a:xfrm rot="376764">
            <a:off x="6941731" y="2300164"/>
            <a:ext cx="4242491" cy="3352400"/>
          </a:xfrm>
          <a:prstGeom prst="rect">
            <a:avLst/>
          </a:prstGeom>
          <a:noFill/>
          <a:ln>
            <a:noFill/>
          </a:ln>
        </p:spPr>
      </p:pic>
      <p:pic>
        <p:nvPicPr>
          <p:cNvPr id="187" name="Google Shape;187;p13">
            <a:hlinkClick r:id="rId5"/>
          </p:cNvPr>
          <p:cNvPicPr preferRelativeResize="0"/>
          <p:nvPr/>
        </p:nvPicPr>
        <p:blipFill rotWithShape="1">
          <a:blip r:embed="rId6">
            <a:alphaModFix/>
          </a:blip>
          <a:srcRect/>
          <a:stretch/>
        </p:blipFill>
        <p:spPr>
          <a:xfrm rot="-223655">
            <a:off x="9636650" y="580625"/>
            <a:ext cx="2338175" cy="17578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14">
            <a:hlinkClick r:id="rId3"/>
          </p:cNvPr>
          <p:cNvPicPr preferRelativeResize="0"/>
          <p:nvPr/>
        </p:nvPicPr>
        <p:blipFill rotWithShape="1">
          <a:blip r:embed="rId4">
            <a:alphaModFix/>
          </a:blip>
          <a:srcRect/>
          <a:stretch/>
        </p:blipFill>
        <p:spPr>
          <a:xfrm>
            <a:off x="0" y="0"/>
            <a:ext cx="12192000" cy="685800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57">
            <a:hlinkClick r:id="rId3"/>
          </p:cNvPr>
          <p:cNvPicPr preferRelativeResize="0"/>
          <p:nvPr/>
        </p:nvPicPr>
        <p:blipFill rotWithShape="1">
          <a:blip r:embed="rId4">
            <a:alphaModFix/>
          </a:blip>
          <a:srcRect/>
          <a:stretch/>
        </p:blipFill>
        <p:spPr>
          <a:xfrm>
            <a:off x="0" y="0"/>
            <a:ext cx="12192000" cy="685800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4"/>
        <p:cNvGrpSpPr/>
        <p:nvPr/>
      </p:nvGrpSpPr>
      <p:grpSpPr>
        <a:xfrm>
          <a:off x="0" y="0"/>
          <a:ext cx="0" cy="0"/>
          <a:chOff x="0" y="0"/>
          <a:chExt cx="0" cy="0"/>
        </a:xfrm>
      </p:grpSpPr>
      <p:sp>
        <p:nvSpPr>
          <p:cNvPr id="205" name="Google Shape;205;p10"/>
          <p:cNvSpPr txBox="1"/>
          <p:nvPr/>
        </p:nvSpPr>
        <p:spPr>
          <a:xfrm>
            <a:off x="2046000" y="1197250"/>
            <a:ext cx="8100000" cy="5660750"/>
          </a:xfrm>
          <a:prstGeom prst="rect">
            <a:avLst/>
          </a:prstGeom>
          <a:noFill/>
          <a:ln>
            <a:noFill/>
          </a:ln>
        </p:spPr>
        <p:txBody>
          <a:bodyPr spcFirstLastPara="1" wrap="square" lIns="360000" tIns="0" rIns="360000" bIns="0" anchor="ctr" anchorCtr="0">
            <a:normAutofit/>
          </a:bodyPr>
          <a:lstStyle/>
          <a:p>
            <a:pPr marL="0" marR="0" lvl="0" indent="0" algn="ctr" rtl="0">
              <a:lnSpc>
                <a:spcPct val="100000"/>
              </a:lnSpc>
              <a:spcBef>
                <a:spcPts val="0"/>
              </a:spcBef>
              <a:spcAft>
                <a:spcPts val="0"/>
              </a:spcAft>
              <a:buClr>
                <a:schemeClr val="dk1"/>
              </a:buClr>
              <a:buSzPts val="3200"/>
              <a:buFont typeface="Arial"/>
              <a:buNone/>
            </a:pPr>
            <a:r>
              <a:rPr lang="en-GB" sz="3000" b="0" i="0" u="none" strike="noStrike" cap="none">
                <a:solidFill>
                  <a:schemeClr val="dk1"/>
                </a:solidFill>
                <a:latin typeface="Arial"/>
                <a:ea typeface="Arial"/>
                <a:cs typeface="Arial"/>
                <a:sym typeface="Arial"/>
              </a:rPr>
              <a:t>When you share a nude photo or video </a:t>
            </a:r>
            <a:br>
              <a:rPr lang="en-GB" sz="3000" b="0" i="0" u="none" strike="noStrike" cap="none">
                <a:solidFill>
                  <a:schemeClr val="dk1"/>
                </a:solidFill>
                <a:latin typeface="Arial"/>
                <a:ea typeface="Arial"/>
                <a:cs typeface="Arial"/>
                <a:sym typeface="Arial"/>
              </a:rPr>
            </a:br>
            <a:r>
              <a:rPr lang="en-GB" sz="3000" b="0" i="0" u="none" strike="noStrike" cap="none">
                <a:solidFill>
                  <a:schemeClr val="dk1"/>
                </a:solidFill>
                <a:latin typeface="Arial"/>
                <a:ea typeface="Arial"/>
                <a:cs typeface="Arial"/>
                <a:sym typeface="Arial"/>
              </a:rPr>
              <a:t>of someone who’s under 18 – </a:t>
            </a:r>
            <a:r>
              <a:rPr lang="en-GB" sz="3000" b="1" i="0" u="none" strike="noStrike" cap="none">
                <a:solidFill>
                  <a:schemeClr val="dk1"/>
                </a:solidFill>
                <a:latin typeface="Arial"/>
                <a:ea typeface="Arial"/>
                <a:cs typeface="Arial"/>
                <a:sym typeface="Arial"/>
              </a:rPr>
              <a:t>even if it’s of yourself</a:t>
            </a:r>
            <a:r>
              <a:rPr lang="en-GB" sz="3000" b="0" i="0" u="none" strike="noStrike" cap="none">
                <a:solidFill>
                  <a:schemeClr val="dk1"/>
                </a:solidFill>
                <a:latin typeface="Arial"/>
                <a:ea typeface="Arial"/>
                <a:cs typeface="Arial"/>
                <a:sym typeface="Arial"/>
              </a:rPr>
              <a:t> – it’s illegal. That’s because </a:t>
            </a:r>
            <a:br>
              <a:rPr lang="en-GB" sz="3000" b="0" i="0" u="none" strike="noStrike" cap="none">
                <a:solidFill>
                  <a:schemeClr val="dk1"/>
                </a:solidFill>
                <a:latin typeface="Arial"/>
                <a:ea typeface="Arial"/>
                <a:cs typeface="Arial"/>
                <a:sym typeface="Arial"/>
              </a:rPr>
            </a:br>
            <a:r>
              <a:rPr lang="en-GB" sz="3000" b="0" i="0" u="none" strike="noStrike" cap="none">
                <a:solidFill>
                  <a:schemeClr val="dk1"/>
                </a:solidFill>
                <a:latin typeface="Arial"/>
                <a:ea typeface="Arial"/>
                <a:cs typeface="Arial"/>
                <a:sym typeface="Arial"/>
              </a:rPr>
              <a:t>it’s an indecent image of a child. </a:t>
            </a:r>
            <a:endParaRPr sz="3000" b="0" i="0" u="none" strike="noStrike" cap="none">
              <a:solidFill>
                <a:srgbClr val="000000"/>
              </a:solidFill>
              <a:latin typeface="Arial"/>
              <a:ea typeface="Arial"/>
              <a:cs typeface="Arial"/>
              <a:sym typeface="Arial"/>
            </a:endParaRPr>
          </a:p>
          <a:p>
            <a:pPr marL="89992" marR="0" lvl="0" indent="0" algn="ctr" rtl="0">
              <a:lnSpc>
                <a:spcPct val="100000"/>
              </a:lnSpc>
              <a:spcBef>
                <a:spcPts val="0"/>
              </a:spcBef>
              <a:spcAft>
                <a:spcPts val="0"/>
              </a:spcAft>
              <a:buClr>
                <a:schemeClr val="dk1"/>
              </a:buClr>
              <a:buSzPts val="3200"/>
              <a:buFont typeface="Arial"/>
              <a:buNone/>
            </a:pPr>
            <a:endParaRPr sz="3000" b="0" i="0" u="none" strike="noStrike" cap="none">
              <a:solidFill>
                <a:schemeClr val="dk1"/>
              </a:solidFill>
              <a:latin typeface="Arial"/>
              <a:ea typeface="Arial"/>
              <a:cs typeface="Arial"/>
              <a:sym typeface="Arial"/>
            </a:endParaRPr>
          </a:p>
          <a:p>
            <a:pPr marL="89992" marR="0" lvl="0" indent="0" algn="ctr" rtl="0">
              <a:lnSpc>
                <a:spcPct val="100000"/>
              </a:lnSpc>
              <a:spcBef>
                <a:spcPts val="0"/>
              </a:spcBef>
              <a:spcAft>
                <a:spcPts val="0"/>
              </a:spcAft>
              <a:buClr>
                <a:schemeClr val="dk1"/>
              </a:buClr>
              <a:buSzPts val="3200"/>
              <a:buFont typeface="Arial"/>
              <a:buNone/>
            </a:pPr>
            <a:r>
              <a:rPr lang="en-GB" sz="3000" b="1" i="0" u="none" strike="noStrike" cap="none">
                <a:solidFill>
                  <a:schemeClr val="dk1"/>
                </a:solidFill>
                <a:latin typeface="Arial"/>
                <a:ea typeface="Arial"/>
                <a:cs typeface="Arial"/>
                <a:sym typeface="Arial"/>
              </a:rPr>
              <a:t>Sharing images of someone without their consent is also against the law. </a:t>
            </a:r>
            <a:br>
              <a:rPr lang="en-GB" sz="3000" b="1" i="0" u="none" strike="noStrike" cap="none">
                <a:solidFill>
                  <a:schemeClr val="dk1"/>
                </a:solidFill>
                <a:latin typeface="Arial"/>
                <a:ea typeface="Arial"/>
                <a:cs typeface="Arial"/>
                <a:sym typeface="Arial"/>
              </a:rPr>
            </a:br>
            <a:r>
              <a:rPr lang="en-GB" sz="3000" b="1" i="0" u="none" strike="noStrike" cap="none">
                <a:solidFill>
                  <a:schemeClr val="dk1"/>
                </a:solidFill>
                <a:latin typeface="Arial"/>
                <a:ea typeface="Arial"/>
                <a:cs typeface="Arial"/>
                <a:sym typeface="Arial"/>
              </a:rPr>
              <a:t>It can have long-lasting consequences. </a:t>
            </a:r>
            <a:endParaRPr sz="3000" b="0" i="0" u="none" strike="noStrike" cap="none">
              <a:solidFill>
                <a:srgbClr val="000000"/>
              </a:solidFill>
              <a:latin typeface="Arial"/>
              <a:ea typeface="Arial"/>
              <a:cs typeface="Arial"/>
              <a:sym typeface="Arial"/>
            </a:endParaRPr>
          </a:p>
        </p:txBody>
      </p:sp>
      <p:pic>
        <p:nvPicPr>
          <p:cNvPr id="206" name="Google Shape;206;p10" descr="A red circle with a black background&#10;&#10;Description automatically generated"/>
          <p:cNvPicPr preferRelativeResize="0"/>
          <p:nvPr/>
        </p:nvPicPr>
        <p:blipFill rotWithShape="1">
          <a:blip r:embed="rId4">
            <a:alphaModFix/>
          </a:blip>
          <a:srcRect/>
          <a:stretch/>
        </p:blipFill>
        <p:spPr>
          <a:xfrm>
            <a:off x="9988775" y="1197250"/>
            <a:ext cx="1903099" cy="1894399"/>
          </a:xfrm>
          <a:prstGeom prst="rect">
            <a:avLst/>
          </a:prstGeom>
          <a:noFill/>
          <a:ln>
            <a:noFill/>
          </a:ln>
        </p:spPr>
      </p:pic>
      <p:pic>
        <p:nvPicPr>
          <p:cNvPr id="207" name="Google Shape;207;p10"/>
          <p:cNvPicPr preferRelativeResize="0"/>
          <p:nvPr/>
        </p:nvPicPr>
        <p:blipFill rotWithShape="1">
          <a:blip r:embed="rId5">
            <a:alphaModFix/>
          </a:blip>
          <a:srcRect/>
          <a:stretch/>
        </p:blipFill>
        <p:spPr>
          <a:xfrm>
            <a:off x="0" y="0"/>
            <a:ext cx="12192000" cy="1720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502953"/>
            </a:gs>
            <a:gs pos="60000">
              <a:srgbClr val="502953"/>
            </a:gs>
            <a:gs pos="100000">
              <a:srgbClr val="000000"/>
            </a:gs>
          </a:gsLst>
          <a:lin ang="2700006" scaled="0"/>
        </a:gradFill>
        <a:effectLst/>
      </p:bgPr>
    </p:bg>
    <p:spTree>
      <p:nvGrpSpPr>
        <p:cNvPr id="1" name="Shape 212"/>
        <p:cNvGrpSpPr/>
        <p:nvPr/>
      </p:nvGrpSpPr>
      <p:grpSpPr>
        <a:xfrm>
          <a:off x="0" y="0"/>
          <a:ext cx="0" cy="0"/>
          <a:chOff x="0" y="0"/>
          <a:chExt cx="0" cy="0"/>
        </a:xfrm>
      </p:grpSpPr>
      <p:sp>
        <p:nvSpPr>
          <p:cNvPr id="213" name="Google Shape;213;p15"/>
          <p:cNvSpPr txBox="1"/>
          <p:nvPr/>
        </p:nvSpPr>
        <p:spPr>
          <a:xfrm>
            <a:off x="1524000" y="0"/>
            <a:ext cx="9144000" cy="6869100"/>
          </a:xfrm>
          <a:prstGeom prst="rect">
            <a:avLst/>
          </a:prstGeom>
          <a:noFill/>
          <a:ln>
            <a:noFill/>
          </a:ln>
        </p:spPr>
        <p:txBody>
          <a:bodyPr spcFirstLastPara="1" wrap="square" lIns="360000" tIns="1800000" rIns="360000" bIns="0" anchor="t" anchorCtr="0">
            <a:noAutofit/>
          </a:bodyPr>
          <a:lstStyle/>
          <a:p>
            <a:pPr marL="89535" marR="0" lvl="0" indent="0" algn="ctr" rtl="0">
              <a:lnSpc>
                <a:spcPct val="100000"/>
              </a:lnSpc>
              <a:spcBef>
                <a:spcPts val="0"/>
              </a:spcBef>
              <a:spcAft>
                <a:spcPts val="0"/>
              </a:spcAft>
              <a:buClr>
                <a:schemeClr val="lt1"/>
              </a:buClr>
              <a:buSzPts val="3200"/>
              <a:buFont typeface="Arial"/>
              <a:buNone/>
            </a:pPr>
            <a:r>
              <a:rPr lang="en-GB" sz="3000" b="1" i="0" u="none" strike="noStrike" cap="none">
                <a:solidFill>
                  <a:schemeClr val="lt1"/>
                </a:solidFill>
                <a:latin typeface="Arial"/>
                <a:ea typeface="Arial"/>
                <a:cs typeface="Arial"/>
                <a:sym typeface="Arial"/>
              </a:rPr>
              <a:t>At this school, we are on your side. </a:t>
            </a:r>
            <a:endParaRPr sz="3000" b="1" i="0" u="none" strike="noStrike" cap="none">
              <a:solidFill>
                <a:schemeClr val="lt1"/>
              </a:solidFill>
              <a:latin typeface="Arial"/>
              <a:ea typeface="Arial"/>
              <a:cs typeface="Arial"/>
              <a:sym typeface="Arial"/>
            </a:endParaRPr>
          </a:p>
          <a:p>
            <a:pPr marL="89535" marR="0" lvl="0" indent="0" algn="ctr" rtl="0">
              <a:lnSpc>
                <a:spcPct val="100000"/>
              </a:lnSpc>
              <a:spcBef>
                <a:spcPts val="0"/>
              </a:spcBef>
              <a:spcAft>
                <a:spcPts val="0"/>
              </a:spcAft>
              <a:buClr>
                <a:schemeClr val="dk1"/>
              </a:buClr>
              <a:buSzPts val="3200"/>
              <a:buFont typeface="Arial"/>
              <a:buNone/>
            </a:pPr>
            <a:endParaRPr sz="3000" b="0" i="0" u="none" strike="noStrike" cap="none">
              <a:solidFill>
                <a:schemeClr val="lt1"/>
              </a:solidFill>
              <a:latin typeface="Arial"/>
              <a:ea typeface="Arial"/>
              <a:cs typeface="Arial"/>
              <a:sym typeface="Arial"/>
            </a:endParaRPr>
          </a:p>
          <a:p>
            <a:pPr marL="89535" marR="0" lvl="0" indent="0" algn="ctr" rtl="0">
              <a:lnSpc>
                <a:spcPct val="100000"/>
              </a:lnSpc>
              <a:spcBef>
                <a:spcPts val="0"/>
              </a:spcBef>
              <a:spcAft>
                <a:spcPts val="0"/>
              </a:spcAft>
              <a:buClr>
                <a:schemeClr val="lt1"/>
              </a:buClr>
              <a:buSzPts val="3200"/>
              <a:buFont typeface="Arial"/>
              <a:buNone/>
            </a:pPr>
            <a:r>
              <a:rPr lang="en-GB" sz="3000" b="0" i="0" u="none" strike="noStrike" cap="none">
                <a:solidFill>
                  <a:schemeClr val="lt1"/>
                </a:solidFill>
                <a:latin typeface="Arial"/>
                <a:ea typeface="Arial"/>
                <a:cs typeface="Arial"/>
                <a:sym typeface="Arial"/>
              </a:rPr>
              <a:t>We won’t blame you if a nude photo </a:t>
            </a:r>
            <a:br>
              <a:rPr lang="en-GB" sz="3000" b="0" i="0" u="none" strike="noStrike" cap="none">
                <a:solidFill>
                  <a:schemeClr val="lt1"/>
                </a:solidFill>
                <a:latin typeface="Arial"/>
                <a:ea typeface="Arial"/>
                <a:cs typeface="Arial"/>
                <a:sym typeface="Arial"/>
              </a:rPr>
            </a:br>
            <a:r>
              <a:rPr lang="en-GB" sz="3000" b="0" i="0" u="none" strike="noStrike" cap="none">
                <a:solidFill>
                  <a:schemeClr val="lt1"/>
                </a:solidFill>
                <a:latin typeface="Arial"/>
                <a:ea typeface="Arial"/>
                <a:cs typeface="Arial"/>
                <a:sym typeface="Arial"/>
              </a:rPr>
              <a:t>of you is being shared. </a:t>
            </a:r>
            <a:endParaRPr sz="3000" b="0" i="0" u="none" strike="noStrike" cap="none">
              <a:solidFill>
                <a:schemeClr val="lt1"/>
              </a:solidFill>
              <a:latin typeface="Arial"/>
              <a:ea typeface="Arial"/>
              <a:cs typeface="Arial"/>
              <a:sym typeface="Arial"/>
            </a:endParaRPr>
          </a:p>
          <a:p>
            <a:pPr marL="89535" marR="0" lvl="0" indent="0" algn="ctr" rtl="0">
              <a:lnSpc>
                <a:spcPct val="100000"/>
              </a:lnSpc>
              <a:spcBef>
                <a:spcPts val="0"/>
              </a:spcBef>
              <a:spcAft>
                <a:spcPts val="0"/>
              </a:spcAft>
              <a:buClr>
                <a:schemeClr val="dk1"/>
              </a:buClr>
              <a:buSzPts val="3200"/>
              <a:buFont typeface="Arial"/>
              <a:buNone/>
            </a:pPr>
            <a:endParaRPr sz="3000" b="0" i="0" u="none" strike="noStrike" cap="none">
              <a:solidFill>
                <a:schemeClr val="lt1"/>
              </a:solidFill>
              <a:latin typeface="Arial"/>
              <a:ea typeface="Arial"/>
              <a:cs typeface="Arial"/>
              <a:sym typeface="Arial"/>
            </a:endParaRPr>
          </a:p>
          <a:p>
            <a:pPr marL="89535" marR="0" lvl="0" indent="0" algn="ctr" rtl="0">
              <a:lnSpc>
                <a:spcPct val="100000"/>
              </a:lnSpc>
              <a:spcBef>
                <a:spcPts val="0"/>
              </a:spcBef>
              <a:spcAft>
                <a:spcPts val="0"/>
              </a:spcAft>
              <a:buClr>
                <a:schemeClr val="lt1"/>
              </a:buClr>
              <a:buSzPts val="3200"/>
              <a:buFont typeface="Arial"/>
              <a:buNone/>
            </a:pPr>
            <a:r>
              <a:rPr lang="en-GB" sz="3000" b="0" i="0" u="none" strike="noStrike" cap="none">
                <a:solidFill>
                  <a:schemeClr val="lt1"/>
                </a:solidFill>
                <a:latin typeface="Arial"/>
                <a:ea typeface="Arial"/>
                <a:cs typeface="Arial"/>
                <a:sym typeface="Arial"/>
              </a:rPr>
              <a:t>We’ll try and help you get it taken down – </a:t>
            </a:r>
            <a:br>
              <a:rPr lang="en-GB" sz="3000" b="0" i="0" u="none" strike="noStrike" cap="none">
                <a:solidFill>
                  <a:schemeClr val="lt1"/>
                </a:solidFill>
                <a:latin typeface="Arial"/>
                <a:ea typeface="Arial"/>
                <a:cs typeface="Arial"/>
                <a:sym typeface="Arial"/>
              </a:rPr>
            </a:br>
            <a:r>
              <a:rPr lang="en-GB" sz="3000" b="0" i="0" u="none" strike="noStrike" cap="none">
                <a:solidFill>
                  <a:schemeClr val="lt1"/>
                </a:solidFill>
                <a:latin typeface="Arial"/>
                <a:ea typeface="Arial"/>
                <a:cs typeface="Arial"/>
                <a:sym typeface="Arial"/>
              </a:rPr>
              <a:t>and support you with whatever is happening. </a:t>
            </a:r>
            <a:endParaRPr sz="3000" b="0" i="0" u="none" strike="noStrike" cap="none">
              <a:solidFill>
                <a:schemeClr val="lt1"/>
              </a:solidFill>
              <a:latin typeface="Arial"/>
              <a:ea typeface="Arial"/>
              <a:cs typeface="Arial"/>
              <a:sym typeface="Arial"/>
            </a:endParaRPr>
          </a:p>
        </p:txBody>
      </p:sp>
      <p:pic>
        <p:nvPicPr>
          <p:cNvPr id="214" name="Google Shape;214;p15"/>
          <p:cNvPicPr preferRelativeResize="0"/>
          <p:nvPr/>
        </p:nvPicPr>
        <p:blipFill rotWithShape="1">
          <a:blip r:embed="rId3">
            <a:alphaModFix/>
          </a:blip>
          <a:srcRect/>
          <a:stretch/>
        </p:blipFill>
        <p:spPr>
          <a:xfrm>
            <a:off x="0" y="0"/>
            <a:ext cx="12192000" cy="1720850"/>
          </a:xfrm>
          <a:prstGeom prst="rect">
            <a:avLst/>
          </a:prstGeom>
          <a:noFill/>
          <a:ln>
            <a:noFill/>
          </a:ln>
        </p:spPr>
      </p:pic>
      <p:pic>
        <p:nvPicPr>
          <p:cNvPr id="215" name="Google Shape;215;p15" descr="A close up of two lemons&#10;&#10;Description automatically generated"/>
          <p:cNvPicPr preferRelativeResize="0"/>
          <p:nvPr/>
        </p:nvPicPr>
        <p:blipFill rotWithShape="1">
          <a:blip r:embed="rId4">
            <a:alphaModFix/>
          </a:blip>
          <a:srcRect l="18927" t="64864" r="16626"/>
          <a:stretch/>
        </p:blipFill>
        <p:spPr>
          <a:xfrm>
            <a:off x="3591495" y="5321990"/>
            <a:ext cx="5009011" cy="153601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502953"/>
            </a:gs>
            <a:gs pos="40000">
              <a:srgbClr val="502953"/>
            </a:gs>
            <a:gs pos="100000">
              <a:srgbClr val="000000"/>
            </a:gs>
          </a:gsLst>
          <a:lin ang="2700006" scaled="0"/>
        </a:gradFill>
        <a:effectLst/>
      </p:bgPr>
    </p:bg>
    <p:spTree>
      <p:nvGrpSpPr>
        <p:cNvPr id="1" name="Shape 220"/>
        <p:cNvGrpSpPr/>
        <p:nvPr/>
      </p:nvGrpSpPr>
      <p:grpSpPr>
        <a:xfrm>
          <a:off x="0" y="0"/>
          <a:ext cx="0" cy="0"/>
          <a:chOff x="0" y="0"/>
          <a:chExt cx="0" cy="0"/>
        </a:xfrm>
      </p:grpSpPr>
      <p:pic>
        <p:nvPicPr>
          <p:cNvPr id="221" name="Google Shape;221;p16" descr="A white text on a black background&#10;&#10;Description automatically generated"/>
          <p:cNvPicPr preferRelativeResize="0"/>
          <p:nvPr/>
        </p:nvPicPr>
        <p:blipFill rotWithShape="1">
          <a:blip r:embed="rId3">
            <a:alphaModFix/>
          </a:blip>
          <a:srcRect/>
          <a:stretch/>
        </p:blipFill>
        <p:spPr>
          <a:xfrm>
            <a:off x="6480000" y="2160000"/>
            <a:ext cx="4536210" cy="2798125"/>
          </a:xfrm>
          <a:prstGeom prst="rect">
            <a:avLst/>
          </a:prstGeom>
          <a:noFill/>
          <a:ln>
            <a:noFill/>
          </a:ln>
        </p:spPr>
      </p:pic>
      <p:pic>
        <p:nvPicPr>
          <p:cNvPr id="222" name="Google Shape;222;p16" descr="A green cucumber on a black background&#10;&#10;Description automatically generated"/>
          <p:cNvPicPr preferRelativeResize="0"/>
          <p:nvPr/>
        </p:nvPicPr>
        <p:blipFill rotWithShape="1">
          <a:blip r:embed="rId4">
            <a:alphaModFix/>
          </a:blip>
          <a:srcRect l="62489" t="38620"/>
          <a:stretch/>
        </p:blipFill>
        <p:spPr>
          <a:xfrm>
            <a:off x="9541565" y="4418396"/>
            <a:ext cx="2650435" cy="2439604"/>
          </a:xfrm>
          <a:prstGeom prst="rect">
            <a:avLst/>
          </a:prstGeom>
          <a:noFill/>
          <a:ln>
            <a:noFill/>
          </a:ln>
        </p:spPr>
      </p:pic>
      <p:pic>
        <p:nvPicPr>
          <p:cNvPr id="223" name="Google Shape;223;p16"/>
          <p:cNvPicPr preferRelativeResize="0"/>
          <p:nvPr/>
        </p:nvPicPr>
        <p:blipFill rotWithShape="1">
          <a:blip r:embed="rId5">
            <a:alphaModFix/>
          </a:blip>
          <a:srcRect l="13000" t="404" r="27664"/>
          <a:stretch/>
        </p:blipFill>
        <p:spPr>
          <a:xfrm>
            <a:off x="-32376" y="0"/>
            <a:ext cx="6128376"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502953"/>
            </a:gs>
            <a:gs pos="40000">
              <a:srgbClr val="502953"/>
            </a:gs>
            <a:gs pos="100000">
              <a:srgbClr val="000000"/>
            </a:gs>
          </a:gsLst>
          <a:lin ang="2700006" scaled="0"/>
        </a:gradFill>
        <a:effectLst/>
      </p:bgPr>
    </p:bg>
    <p:spTree>
      <p:nvGrpSpPr>
        <p:cNvPr id="1" name="Shape 228"/>
        <p:cNvGrpSpPr/>
        <p:nvPr/>
      </p:nvGrpSpPr>
      <p:grpSpPr>
        <a:xfrm>
          <a:off x="0" y="0"/>
          <a:ext cx="0" cy="0"/>
          <a:chOff x="0" y="0"/>
          <a:chExt cx="0" cy="0"/>
        </a:xfrm>
      </p:grpSpPr>
      <p:pic>
        <p:nvPicPr>
          <p:cNvPr id="229" name="Google Shape;229;g2f213c1349c_0_3"/>
          <p:cNvPicPr preferRelativeResize="0"/>
          <p:nvPr/>
        </p:nvPicPr>
        <p:blipFill rotWithShape="1">
          <a:blip r:embed="rId3">
            <a:alphaModFix/>
          </a:blip>
          <a:srcRect l="13000" t="404" r="27664"/>
          <a:stretch/>
        </p:blipFill>
        <p:spPr>
          <a:xfrm>
            <a:off x="-32376" y="0"/>
            <a:ext cx="6128376" cy="6858000"/>
          </a:xfrm>
          <a:prstGeom prst="rect">
            <a:avLst/>
          </a:prstGeom>
          <a:noFill/>
          <a:ln>
            <a:noFill/>
          </a:ln>
        </p:spPr>
      </p:pic>
      <p:sp>
        <p:nvSpPr>
          <p:cNvPr id="230" name="Google Shape;230;g2f213c1349c_0_3"/>
          <p:cNvSpPr txBox="1"/>
          <p:nvPr/>
        </p:nvSpPr>
        <p:spPr>
          <a:xfrm>
            <a:off x="6349825" y="-190175"/>
            <a:ext cx="5386200" cy="6869100"/>
          </a:xfrm>
          <a:prstGeom prst="rect">
            <a:avLst/>
          </a:prstGeom>
          <a:noFill/>
          <a:ln>
            <a:noFill/>
          </a:ln>
        </p:spPr>
        <p:txBody>
          <a:bodyPr spcFirstLastPara="1" wrap="square" lIns="360000" tIns="1800000" rIns="360000" bIns="0" anchor="t" anchorCtr="0">
            <a:noAutofit/>
          </a:bodyPr>
          <a:lstStyle/>
          <a:p>
            <a:pPr marL="89535" marR="0" lvl="0" indent="0" algn="l" rtl="0">
              <a:lnSpc>
                <a:spcPct val="100000"/>
              </a:lnSpc>
              <a:spcBef>
                <a:spcPts val="0"/>
              </a:spcBef>
              <a:spcAft>
                <a:spcPts val="0"/>
              </a:spcAft>
              <a:buClr>
                <a:schemeClr val="lt1"/>
              </a:buClr>
              <a:buSzPts val="3200"/>
              <a:buFont typeface="Arial"/>
              <a:buNone/>
            </a:pPr>
            <a:r>
              <a:rPr lang="en-GB" sz="1200" b="0" i="0" u="none" strike="noStrike" cap="none">
                <a:solidFill>
                  <a:schemeClr val="lt1"/>
                </a:solidFill>
                <a:latin typeface="Arial"/>
                <a:ea typeface="Arial"/>
                <a:cs typeface="Arial"/>
                <a:sym typeface="Arial"/>
              </a:rPr>
              <a:t>Rez is in year 10. For the past couple of days, he’s been messaging a girl he likes in the year below. They seem to be getting on well, and he wants to take their relationship to the next level. </a:t>
            </a:r>
            <a:endParaRPr sz="1200" b="0" i="0" u="none" strike="noStrike" cap="none">
              <a:solidFill>
                <a:schemeClr val="lt1"/>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endParaRPr sz="1200" b="0" i="0" u="none" strike="noStrike" cap="none">
              <a:solidFill>
                <a:schemeClr val="lt1"/>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r>
              <a:rPr lang="en-GB" sz="1200" b="0" i="0" u="none" strike="noStrike" cap="none">
                <a:solidFill>
                  <a:schemeClr val="lt1"/>
                </a:solidFill>
                <a:latin typeface="Arial"/>
                <a:ea typeface="Arial"/>
                <a:cs typeface="Arial"/>
                <a:sym typeface="Arial"/>
              </a:rPr>
              <a:t>Some of his mates have been sharing nude pics of themselves with girls they’re going out with, so he decides to do the same. He takes a few ‘dick pics’ and sends them to the girl he’s chatting to. But he doesn’t ask her first.</a:t>
            </a:r>
            <a:endParaRPr sz="1200" b="0" i="0" u="none" strike="noStrike" cap="none">
              <a:solidFill>
                <a:schemeClr val="lt1"/>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endParaRPr sz="1200" b="0" i="0" u="none" strike="noStrike" cap="none">
              <a:solidFill>
                <a:schemeClr val="lt1"/>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r>
              <a:rPr lang="en-GB" sz="1200" b="0" i="0" u="none" strike="noStrike" cap="none">
                <a:solidFill>
                  <a:schemeClr val="lt1"/>
                </a:solidFill>
                <a:latin typeface="Arial"/>
                <a:ea typeface="Arial"/>
                <a:cs typeface="Arial"/>
                <a:sym typeface="Arial"/>
              </a:rPr>
              <a:t>The girl just replies saying ‘WTF’ and blocks him. Rez realises he’s done something wrong. But the next day, things get worse.</a:t>
            </a:r>
            <a:endParaRPr sz="1200" b="0" i="0" u="none" strike="noStrike" cap="none">
              <a:solidFill>
                <a:schemeClr val="lt1"/>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endParaRPr sz="1200" b="0" i="0" u="none" strike="noStrike" cap="none">
              <a:solidFill>
                <a:schemeClr val="lt1"/>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r>
              <a:rPr lang="en-GB" sz="1200" b="0" i="0" u="none" strike="noStrike" cap="none">
                <a:solidFill>
                  <a:schemeClr val="lt1"/>
                </a:solidFill>
                <a:latin typeface="Arial"/>
                <a:ea typeface="Arial"/>
                <a:cs typeface="Arial"/>
                <a:sym typeface="Arial"/>
              </a:rPr>
              <a:t>His mates all start messaging him – saying they’ve seen his </a:t>
            </a:r>
            <a:br>
              <a:rPr lang="en-GB" sz="1200" b="0" i="0" u="none" strike="noStrike" cap="none">
                <a:solidFill>
                  <a:schemeClr val="lt1"/>
                </a:solidFill>
                <a:latin typeface="Arial"/>
                <a:ea typeface="Arial"/>
                <a:cs typeface="Arial"/>
                <a:sym typeface="Arial"/>
              </a:rPr>
            </a:br>
            <a:r>
              <a:rPr lang="en-GB" sz="1200" b="0" i="0" u="none" strike="noStrike" cap="none">
                <a:solidFill>
                  <a:schemeClr val="lt1"/>
                </a:solidFill>
                <a:latin typeface="Arial"/>
                <a:ea typeface="Arial"/>
                <a:cs typeface="Arial"/>
                <a:sym typeface="Arial"/>
              </a:rPr>
              <a:t>‘dick pic’ in one of the group chats he’s not in. Suddenly his pics </a:t>
            </a:r>
            <a:br>
              <a:rPr lang="en-GB" sz="1200" b="0" i="0" u="none" strike="noStrike" cap="none">
                <a:solidFill>
                  <a:schemeClr val="lt1"/>
                </a:solidFill>
                <a:latin typeface="Arial"/>
                <a:ea typeface="Arial"/>
                <a:cs typeface="Arial"/>
                <a:sym typeface="Arial"/>
              </a:rPr>
            </a:br>
            <a:r>
              <a:rPr lang="en-GB" sz="1200" b="0" i="0" u="none" strike="noStrike" cap="none">
                <a:solidFill>
                  <a:schemeClr val="lt1"/>
                </a:solidFill>
                <a:latin typeface="Arial"/>
                <a:ea typeface="Arial"/>
                <a:cs typeface="Arial"/>
                <a:sym typeface="Arial"/>
              </a:rPr>
              <a:t>are going round the whole school, and everyone seems to be talking about it.</a:t>
            </a:r>
            <a:endParaRPr sz="1200" b="0" i="0" u="none" strike="noStrike" cap="none">
              <a:solidFill>
                <a:schemeClr val="lt1"/>
              </a:solidFill>
              <a:latin typeface="Arial"/>
              <a:ea typeface="Arial"/>
              <a:cs typeface="Arial"/>
              <a:sym typeface="Arial"/>
            </a:endParaRPr>
          </a:p>
        </p:txBody>
      </p:sp>
      <p:pic>
        <p:nvPicPr>
          <p:cNvPr id="231" name="Google Shape;231;g2f213c1349c_0_3"/>
          <p:cNvPicPr preferRelativeResize="0"/>
          <p:nvPr/>
        </p:nvPicPr>
        <p:blipFill rotWithShape="1">
          <a:blip r:embed="rId4">
            <a:alphaModFix/>
          </a:blip>
          <a:srcRect/>
          <a:stretch/>
        </p:blipFill>
        <p:spPr>
          <a:xfrm>
            <a:off x="6774925" y="865125"/>
            <a:ext cx="2907500" cy="522600"/>
          </a:xfrm>
          <a:prstGeom prst="rect">
            <a:avLst/>
          </a:prstGeom>
          <a:noFill/>
          <a:ln>
            <a:noFill/>
          </a:ln>
        </p:spPr>
      </p:pic>
      <p:pic>
        <p:nvPicPr>
          <p:cNvPr id="232" name="Google Shape;232;g2f213c1349c_0_3" descr="A green cucumber on a black background&#10;&#10;Description automatically generated"/>
          <p:cNvPicPr preferRelativeResize="0"/>
          <p:nvPr/>
        </p:nvPicPr>
        <p:blipFill rotWithShape="1">
          <a:blip r:embed="rId5">
            <a:alphaModFix/>
          </a:blip>
          <a:srcRect l="62489" t="38620"/>
          <a:stretch/>
        </p:blipFill>
        <p:spPr>
          <a:xfrm>
            <a:off x="9541565" y="4418396"/>
            <a:ext cx="2650435" cy="243960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502953"/>
            </a:gs>
            <a:gs pos="40000">
              <a:srgbClr val="502953"/>
            </a:gs>
            <a:gs pos="100000">
              <a:srgbClr val="000000"/>
            </a:gs>
          </a:gsLst>
          <a:lin ang="2700006" scaled="0"/>
        </a:gradFill>
        <a:effectLst/>
      </p:bgPr>
    </p:bg>
    <p:spTree>
      <p:nvGrpSpPr>
        <p:cNvPr id="1" name="Shape 237"/>
        <p:cNvGrpSpPr/>
        <p:nvPr/>
      </p:nvGrpSpPr>
      <p:grpSpPr>
        <a:xfrm>
          <a:off x="0" y="0"/>
          <a:ext cx="0" cy="0"/>
          <a:chOff x="0" y="0"/>
          <a:chExt cx="0" cy="0"/>
        </a:xfrm>
      </p:grpSpPr>
      <p:sp>
        <p:nvSpPr>
          <p:cNvPr id="238" name="Google Shape;238;p17"/>
          <p:cNvSpPr txBox="1"/>
          <p:nvPr/>
        </p:nvSpPr>
        <p:spPr>
          <a:xfrm>
            <a:off x="1589315" y="0"/>
            <a:ext cx="9013500" cy="6858000"/>
          </a:xfrm>
          <a:prstGeom prst="rect">
            <a:avLst/>
          </a:prstGeom>
          <a:noFill/>
          <a:ln>
            <a:noFill/>
          </a:ln>
        </p:spPr>
        <p:txBody>
          <a:bodyPr spcFirstLastPara="1" wrap="square" lIns="0" tIns="2160000" rIns="0" bIns="0" anchor="t" anchorCtr="0">
            <a:noAutofit/>
          </a:bodyPr>
          <a:lstStyle/>
          <a:p>
            <a:pPr marL="0" marR="0" lvl="0" indent="0" algn="ctr" rtl="0">
              <a:lnSpc>
                <a:spcPct val="100000"/>
              </a:lnSpc>
              <a:spcBef>
                <a:spcPts val="0"/>
              </a:spcBef>
              <a:spcAft>
                <a:spcPts val="0"/>
              </a:spcAft>
              <a:buClr>
                <a:schemeClr val="lt1"/>
              </a:buClr>
              <a:buSzPts val="3000"/>
              <a:buFont typeface="Arial"/>
              <a:buChar char="•"/>
            </a:pPr>
            <a:r>
              <a:rPr lang="en-GB" sz="3000" b="0" i="0" u="none" strike="noStrike" cap="none">
                <a:solidFill>
                  <a:schemeClr val="lt1"/>
                </a:solidFill>
                <a:latin typeface="Arial"/>
                <a:ea typeface="Arial"/>
                <a:cs typeface="Arial"/>
                <a:sym typeface="Arial"/>
              </a:rPr>
              <a:t>In this story, who’s in the wrong? </a:t>
            </a:r>
            <a:br>
              <a:rPr lang="en-GB" sz="3000" b="0" i="0" u="none" strike="noStrike" cap="none">
                <a:solidFill>
                  <a:schemeClr val="lt1"/>
                </a:solidFill>
                <a:latin typeface="Arial"/>
                <a:ea typeface="Arial"/>
                <a:cs typeface="Arial"/>
                <a:sym typeface="Arial"/>
              </a:rPr>
            </a:br>
            <a:r>
              <a:rPr lang="en-GB" sz="3000" b="0" i="0" u="none" strike="noStrike" cap="none">
                <a:solidFill>
                  <a:schemeClr val="lt1"/>
                </a:solidFill>
                <a:latin typeface="Arial"/>
                <a:ea typeface="Arial"/>
                <a:cs typeface="Arial"/>
                <a:sym typeface="Arial"/>
              </a:rPr>
              <a:t>Should someone apologise? </a:t>
            </a:r>
            <a:endParaRPr sz="3000" b="0" i="0" u="none" strike="noStrike" cap="none">
              <a:solidFill>
                <a:srgbClr val="000000"/>
              </a:solidFill>
              <a:latin typeface="Arial"/>
              <a:ea typeface="Arial"/>
              <a:cs typeface="Arial"/>
              <a:sym typeface="Arial"/>
            </a:endParaRPr>
          </a:p>
        </p:txBody>
      </p:sp>
      <p:pic>
        <p:nvPicPr>
          <p:cNvPr id="239" name="Google Shape;239;p17" descr="A green cucumber on a black background&#10;&#10;Description automatically generated"/>
          <p:cNvPicPr preferRelativeResize="0"/>
          <p:nvPr/>
        </p:nvPicPr>
        <p:blipFill rotWithShape="1">
          <a:blip r:embed="rId3">
            <a:alphaModFix/>
          </a:blip>
          <a:srcRect l="62489" t="38620"/>
          <a:stretch/>
        </p:blipFill>
        <p:spPr>
          <a:xfrm>
            <a:off x="9541565" y="4418396"/>
            <a:ext cx="2650435" cy="2439604"/>
          </a:xfrm>
          <a:prstGeom prst="rect">
            <a:avLst/>
          </a:prstGeom>
          <a:noFill/>
          <a:ln>
            <a:noFill/>
          </a:ln>
        </p:spPr>
      </p:pic>
      <p:pic>
        <p:nvPicPr>
          <p:cNvPr id="240" name="Google Shape;240;p17"/>
          <p:cNvPicPr preferRelativeResize="0"/>
          <p:nvPr/>
        </p:nvPicPr>
        <p:blipFill rotWithShape="1">
          <a:blip r:embed="rId4">
            <a:alphaModFix/>
          </a:blip>
          <a:srcRect/>
          <a:stretch/>
        </p:blipFill>
        <p:spPr>
          <a:xfrm>
            <a:off x="4044425" y="304800"/>
            <a:ext cx="4103149" cy="737509"/>
          </a:xfrm>
          <a:prstGeom prst="rect">
            <a:avLst/>
          </a:prstGeom>
          <a:noFill/>
          <a:ln>
            <a:noFill/>
          </a:ln>
        </p:spPr>
      </p:pic>
      <p:pic>
        <p:nvPicPr>
          <p:cNvPr id="241" name="Google Shape;241;p17"/>
          <p:cNvPicPr preferRelativeResize="0"/>
          <p:nvPr/>
        </p:nvPicPr>
        <p:blipFill rotWithShape="1">
          <a:blip r:embed="rId5">
            <a:alphaModFix/>
          </a:blip>
          <a:srcRect/>
          <a:stretch/>
        </p:blipFill>
        <p:spPr>
          <a:xfrm>
            <a:off x="4241841" y="944616"/>
            <a:ext cx="3708318" cy="73750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
        <p:cNvGrpSpPr/>
        <p:nvPr/>
      </p:nvGrpSpPr>
      <p:grpSpPr>
        <a:xfrm>
          <a:off x="0" y="0"/>
          <a:ext cx="0" cy="0"/>
          <a:chOff x="0" y="0"/>
          <a:chExt cx="0" cy="0"/>
        </a:xfrm>
      </p:grpSpPr>
      <p:pic>
        <p:nvPicPr>
          <p:cNvPr id="96" name="Google Shape;96;p2"/>
          <p:cNvPicPr preferRelativeResize="0"/>
          <p:nvPr/>
        </p:nvPicPr>
        <p:blipFill rotWithShape="1">
          <a:blip r:embed="rId4">
            <a:alphaModFix/>
          </a:blip>
          <a:srcRect/>
          <a:stretch/>
        </p:blipFill>
        <p:spPr>
          <a:xfrm rot="-673720">
            <a:off x="3690263" y="4364203"/>
            <a:ext cx="2961905" cy="2226731"/>
          </a:xfrm>
          <a:prstGeom prst="rect">
            <a:avLst/>
          </a:prstGeom>
          <a:noFill/>
          <a:ln>
            <a:noFill/>
          </a:ln>
        </p:spPr>
      </p:pic>
      <p:pic>
        <p:nvPicPr>
          <p:cNvPr id="97" name="Google Shape;97;p2"/>
          <p:cNvPicPr preferRelativeResize="0"/>
          <p:nvPr/>
        </p:nvPicPr>
        <p:blipFill rotWithShape="1">
          <a:blip r:embed="rId5">
            <a:alphaModFix/>
          </a:blip>
          <a:srcRect/>
          <a:stretch/>
        </p:blipFill>
        <p:spPr>
          <a:xfrm rot="1875602">
            <a:off x="5958683" y="4610984"/>
            <a:ext cx="2961906" cy="2226731"/>
          </a:xfrm>
          <a:prstGeom prst="rect">
            <a:avLst/>
          </a:prstGeom>
          <a:noFill/>
          <a:ln>
            <a:noFill/>
          </a:ln>
        </p:spPr>
      </p:pic>
      <p:pic>
        <p:nvPicPr>
          <p:cNvPr id="98" name="Google Shape;98;p2"/>
          <p:cNvPicPr preferRelativeResize="0"/>
          <p:nvPr/>
        </p:nvPicPr>
        <p:blipFill rotWithShape="1">
          <a:blip r:embed="rId6">
            <a:alphaModFix/>
          </a:blip>
          <a:srcRect/>
          <a:stretch/>
        </p:blipFill>
        <p:spPr>
          <a:xfrm>
            <a:off x="0" y="0"/>
            <a:ext cx="12192000" cy="1720850"/>
          </a:xfrm>
          <a:prstGeom prst="rect">
            <a:avLst/>
          </a:prstGeom>
          <a:noFill/>
          <a:ln>
            <a:noFill/>
          </a:ln>
        </p:spPr>
      </p:pic>
      <p:sp>
        <p:nvSpPr>
          <p:cNvPr id="99" name="Google Shape;99;p2"/>
          <p:cNvSpPr txBox="1"/>
          <p:nvPr/>
        </p:nvSpPr>
        <p:spPr>
          <a:xfrm>
            <a:off x="1620968" y="1773077"/>
            <a:ext cx="8950200" cy="3103500"/>
          </a:xfrm>
          <a:prstGeom prst="rect">
            <a:avLst/>
          </a:prstGeom>
          <a:noFill/>
          <a:ln>
            <a:noFill/>
          </a:ln>
        </p:spPr>
        <p:txBody>
          <a:bodyPr spcFirstLastPara="1" wrap="square" lIns="360000" tIns="0" rIns="360000" bIns="360000" anchor="t" anchorCtr="0">
            <a:noAutofit/>
          </a:bodyPr>
          <a:lstStyle/>
          <a:p>
            <a:pPr marL="0" marR="0" lvl="0" indent="0" algn="ctr" rtl="0">
              <a:lnSpc>
                <a:spcPct val="90000"/>
              </a:lnSpc>
              <a:spcBef>
                <a:spcPts val="0"/>
              </a:spcBef>
              <a:spcAft>
                <a:spcPts val="0"/>
              </a:spcAft>
              <a:buClr>
                <a:srgbClr val="0432FF"/>
              </a:buClr>
              <a:buSzPts val="5400"/>
              <a:buFont typeface="Arial"/>
              <a:buNone/>
            </a:pPr>
            <a:r>
              <a:rPr lang="en-GB" sz="4300" b="1" i="0" u="none" strike="noStrike" cap="none">
                <a:solidFill>
                  <a:srgbClr val="0432FF"/>
                </a:solidFill>
                <a:latin typeface="Arial"/>
                <a:ea typeface="Arial"/>
                <a:cs typeface="Arial"/>
                <a:sym typeface="Arial"/>
              </a:rPr>
              <a:t>To understand the risks of sharing sexual photos and videos online – and how to keep yourself safe.</a:t>
            </a:r>
            <a:endParaRPr sz="43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502953"/>
            </a:gs>
            <a:gs pos="40000">
              <a:srgbClr val="502953"/>
            </a:gs>
            <a:gs pos="100000">
              <a:srgbClr val="000000"/>
            </a:gs>
          </a:gsLst>
          <a:lin ang="2700006" scaled="0"/>
        </a:gradFill>
        <a:effectLst/>
      </p:bgPr>
    </p:bg>
    <p:spTree>
      <p:nvGrpSpPr>
        <p:cNvPr id="1" name="Shape 246"/>
        <p:cNvGrpSpPr/>
        <p:nvPr/>
      </p:nvGrpSpPr>
      <p:grpSpPr>
        <a:xfrm>
          <a:off x="0" y="0"/>
          <a:ext cx="0" cy="0"/>
          <a:chOff x="0" y="0"/>
          <a:chExt cx="0" cy="0"/>
        </a:xfrm>
      </p:grpSpPr>
      <p:sp>
        <p:nvSpPr>
          <p:cNvPr id="247" name="Google Shape;247;p18"/>
          <p:cNvSpPr txBox="1"/>
          <p:nvPr/>
        </p:nvSpPr>
        <p:spPr>
          <a:xfrm>
            <a:off x="1589315" y="0"/>
            <a:ext cx="9013500" cy="6858000"/>
          </a:xfrm>
          <a:prstGeom prst="rect">
            <a:avLst/>
          </a:prstGeom>
          <a:noFill/>
          <a:ln>
            <a:noFill/>
          </a:ln>
        </p:spPr>
        <p:txBody>
          <a:bodyPr spcFirstLastPara="1" wrap="square" lIns="0" tIns="2160000" rIns="0" bIns="0" anchor="t" anchorCtr="0">
            <a:noAutofit/>
          </a:bodyPr>
          <a:lstStyle/>
          <a:p>
            <a:pPr marL="0" marR="0" lvl="0" indent="0" algn="ctr" rtl="0">
              <a:lnSpc>
                <a:spcPct val="100000"/>
              </a:lnSpc>
              <a:spcBef>
                <a:spcPts val="0"/>
              </a:spcBef>
              <a:spcAft>
                <a:spcPts val="0"/>
              </a:spcAft>
              <a:buClr>
                <a:srgbClr val="E8A4F4"/>
              </a:buClr>
              <a:buSzPts val="3000"/>
              <a:buFont typeface="Arial"/>
              <a:buChar char="•"/>
            </a:pPr>
            <a:r>
              <a:rPr lang="en-GB" sz="3000" b="0" i="0" u="none" strike="noStrike" cap="none">
                <a:solidFill>
                  <a:srgbClr val="E8A4F4"/>
                </a:solidFill>
                <a:latin typeface="Arial"/>
                <a:ea typeface="Arial"/>
                <a:cs typeface="Arial"/>
                <a:sym typeface="Arial"/>
              </a:rPr>
              <a:t>In this story, who’s in the wrong? </a:t>
            </a:r>
            <a:br>
              <a:rPr lang="en-GB" sz="3000" b="0" i="0" u="none" strike="noStrike" cap="none">
                <a:solidFill>
                  <a:srgbClr val="E8A4F4"/>
                </a:solidFill>
                <a:latin typeface="Arial"/>
                <a:ea typeface="Arial"/>
                <a:cs typeface="Arial"/>
                <a:sym typeface="Arial"/>
              </a:rPr>
            </a:br>
            <a:r>
              <a:rPr lang="en-GB" sz="3000" b="0" i="0" u="none" strike="noStrike" cap="none">
                <a:solidFill>
                  <a:srgbClr val="E8A4F4"/>
                </a:solidFill>
                <a:latin typeface="Arial"/>
                <a:ea typeface="Arial"/>
                <a:cs typeface="Arial"/>
                <a:sym typeface="Arial"/>
              </a:rPr>
              <a:t>Should someone apologise? </a:t>
            </a:r>
            <a:endParaRPr sz="3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3200"/>
              <a:buFont typeface="Arial"/>
              <a:buNone/>
            </a:pPr>
            <a:endParaRPr sz="3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3000"/>
              <a:buFont typeface="Arial"/>
              <a:buChar char="•"/>
            </a:pPr>
            <a:r>
              <a:rPr lang="en-GB" sz="3000" b="0" i="0" u="none" strike="noStrike" cap="none">
                <a:solidFill>
                  <a:schemeClr val="lt1"/>
                </a:solidFill>
                <a:latin typeface="Arial"/>
                <a:ea typeface="Arial"/>
                <a:cs typeface="Arial"/>
                <a:sym typeface="Arial"/>
              </a:rPr>
              <a:t>How do you think the girl felt when she </a:t>
            </a:r>
            <a:br>
              <a:rPr lang="en-GB" sz="3000" b="0" i="0" u="none" strike="noStrike" cap="none">
                <a:solidFill>
                  <a:schemeClr val="lt1"/>
                </a:solidFill>
                <a:latin typeface="Arial"/>
                <a:ea typeface="Arial"/>
                <a:cs typeface="Arial"/>
                <a:sym typeface="Arial"/>
              </a:rPr>
            </a:br>
            <a:r>
              <a:rPr lang="en-GB" sz="3000" b="0" i="0" u="none" strike="noStrike" cap="none">
                <a:solidFill>
                  <a:schemeClr val="lt1"/>
                </a:solidFill>
                <a:latin typeface="Arial"/>
                <a:ea typeface="Arial"/>
                <a:cs typeface="Arial"/>
                <a:sym typeface="Arial"/>
              </a:rPr>
              <a:t>received Rez’s picture out of the blue?</a:t>
            </a:r>
            <a:endParaRPr sz="3000" b="0" i="0" u="none" strike="noStrike" cap="none">
              <a:solidFill>
                <a:srgbClr val="000000"/>
              </a:solidFill>
              <a:latin typeface="Arial"/>
              <a:ea typeface="Arial"/>
              <a:cs typeface="Arial"/>
              <a:sym typeface="Arial"/>
            </a:endParaRPr>
          </a:p>
        </p:txBody>
      </p:sp>
      <p:pic>
        <p:nvPicPr>
          <p:cNvPr id="248" name="Google Shape;248;p18" descr="A green cucumber on a black background&#10;&#10;Description automatically generated"/>
          <p:cNvPicPr preferRelativeResize="0"/>
          <p:nvPr/>
        </p:nvPicPr>
        <p:blipFill rotWithShape="1">
          <a:blip r:embed="rId3">
            <a:alphaModFix/>
          </a:blip>
          <a:srcRect l="62489" t="38620"/>
          <a:stretch/>
        </p:blipFill>
        <p:spPr>
          <a:xfrm>
            <a:off x="9541565" y="4418396"/>
            <a:ext cx="2650435" cy="2439604"/>
          </a:xfrm>
          <a:prstGeom prst="rect">
            <a:avLst/>
          </a:prstGeom>
          <a:noFill/>
          <a:ln>
            <a:noFill/>
          </a:ln>
        </p:spPr>
      </p:pic>
      <p:pic>
        <p:nvPicPr>
          <p:cNvPr id="249" name="Google Shape;249;p18"/>
          <p:cNvPicPr preferRelativeResize="0"/>
          <p:nvPr/>
        </p:nvPicPr>
        <p:blipFill rotWithShape="1">
          <a:blip r:embed="rId4">
            <a:alphaModFix/>
          </a:blip>
          <a:srcRect/>
          <a:stretch/>
        </p:blipFill>
        <p:spPr>
          <a:xfrm>
            <a:off x="4044425" y="304800"/>
            <a:ext cx="4103149" cy="737509"/>
          </a:xfrm>
          <a:prstGeom prst="rect">
            <a:avLst/>
          </a:prstGeom>
          <a:noFill/>
          <a:ln>
            <a:noFill/>
          </a:ln>
        </p:spPr>
      </p:pic>
      <p:pic>
        <p:nvPicPr>
          <p:cNvPr id="250" name="Google Shape;250;p18"/>
          <p:cNvPicPr preferRelativeResize="0"/>
          <p:nvPr/>
        </p:nvPicPr>
        <p:blipFill rotWithShape="1">
          <a:blip r:embed="rId5">
            <a:alphaModFix/>
          </a:blip>
          <a:srcRect/>
          <a:stretch/>
        </p:blipFill>
        <p:spPr>
          <a:xfrm>
            <a:off x="4241841" y="944616"/>
            <a:ext cx="3708318" cy="73750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502953"/>
            </a:gs>
            <a:gs pos="40000">
              <a:srgbClr val="502953"/>
            </a:gs>
            <a:gs pos="100000">
              <a:srgbClr val="000000"/>
            </a:gs>
          </a:gsLst>
          <a:lin ang="2700006" scaled="0"/>
        </a:gradFill>
        <a:effectLst/>
      </p:bgPr>
    </p:bg>
    <p:spTree>
      <p:nvGrpSpPr>
        <p:cNvPr id="1" name="Shape 255"/>
        <p:cNvGrpSpPr/>
        <p:nvPr/>
      </p:nvGrpSpPr>
      <p:grpSpPr>
        <a:xfrm>
          <a:off x="0" y="0"/>
          <a:ext cx="0" cy="0"/>
          <a:chOff x="0" y="0"/>
          <a:chExt cx="0" cy="0"/>
        </a:xfrm>
      </p:grpSpPr>
      <p:sp>
        <p:nvSpPr>
          <p:cNvPr id="256" name="Google Shape;256;p19"/>
          <p:cNvSpPr txBox="1"/>
          <p:nvPr/>
        </p:nvSpPr>
        <p:spPr>
          <a:xfrm>
            <a:off x="1589315" y="0"/>
            <a:ext cx="9013500" cy="6858000"/>
          </a:xfrm>
          <a:prstGeom prst="rect">
            <a:avLst/>
          </a:prstGeom>
          <a:noFill/>
          <a:ln>
            <a:noFill/>
          </a:ln>
        </p:spPr>
        <p:txBody>
          <a:bodyPr spcFirstLastPara="1" wrap="square" lIns="0" tIns="2160000" rIns="0" bIns="0" anchor="t" anchorCtr="0">
            <a:noAutofit/>
          </a:bodyPr>
          <a:lstStyle/>
          <a:p>
            <a:pPr marL="0" marR="0" lvl="0" indent="0" algn="ctr" rtl="0">
              <a:lnSpc>
                <a:spcPct val="100000"/>
              </a:lnSpc>
              <a:spcBef>
                <a:spcPts val="0"/>
              </a:spcBef>
              <a:spcAft>
                <a:spcPts val="0"/>
              </a:spcAft>
              <a:buClr>
                <a:srgbClr val="E8A4F4"/>
              </a:buClr>
              <a:buSzPts val="3000"/>
              <a:buFont typeface="Arial"/>
              <a:buChar char="•"/>
            </a:pPr>
            <a:r>
              <a:rPr lang="en-GB" sz="3000" b="0" i="0" u="none" strike="noStrike" cap="none">
                <a:solidFill>
                  <a:srgbClr val="E8A4F4"/>
                </a:solidFill>
                <a:latin typeface="Arial"/>
                <a:ea typeface="Arial"/>
                <a:cs typeface="Arial"/>
                <a:sym typeface="Arial"/>
              </a:rPr>
              <a:t>In this story, who’s in the wrong? </a:t>
            </a:r>
            <a:br>
              <a:rPr lang="en-GB" sz="3000" b="0" i="0" u="none" strike="noStrike" cap="none">
                <a:solidFill>
                  <a:srgbClr val="E8A4F4"/>
                </a:solidFill>
                <a:latin typeface="Arial"/>
                <a:ea typeface="Arial"/>
                <a:cs typeface="Arial"/>
                <a:sym typeface="Arial"/>
              </a:rPr>
            </a:br>
            <a:r>
              <a:rPr lang="en-GB" sz="3000" b="0" i="0" u="none" strike="noStrike" cap="none">
                <a:solidFill>
                  <a:srgbClr val="E8A4F4"/>
                </a:solidFill>
                <a:latin typeface="Arial"/>
                <a:ea typeface="Arial"/>
                <a:cs typeface="Arial"/>
                <a:sym typeface="Arial"/>
              </a:rPr>
              <a:t>Should someone apologise? </a:t>
            </a:r>
            <a:endParaRPr sz="3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3200"/>
              <a:buFont typeface="Arial"/>
              <a:buNone/>
            </a:pPr>
            <a:endParaRPr sz="3000" b="0" i="0" u="none" strike="noStrike" cap="none">
              <a:solidFill>
                <a:srgbClr val="E8A4F4"/>
              </a:solidFill>
              <a:latin typeface="Arial"/>
              <a:ea typeface="Arial"/>
              <a:cs typeface="Arial"/>
              <a:sym typeface="Arial"/>
            </a:endParaRPr>
          </a:p>
          <a:p>
            <a:pPr marL="0" marR="0" lvl="0" indent="0" algn="ctr" rtl="0">
              <a:lnSpc>
                <a:spcPct val="100000"/>
              </a:lnSpc>
              <a:spcBef>
                <a:spcPts val="0"/>
              </a:spcBef>
              <a:spcAft>
                <a:spcPts val="0"/>
              </a:spcAft>
              <a:buClr>
                <a:srgbClr val="E8A4F4"/>
              </a:buClr>
              <a:buSzPts val="3000"/>
              <a:buFont typeface="Arial"/>
              <a:buChar char="•"/>
            </a:pPr>
            <a:r>
              <a:rPr lang="en-GB" sz="3000" b="0" i="0" u="none" strike="noStrike" cap="none">
                <a:solidFill>
                  <a:srgbClr val="E8A4F4"/>
                </a:solidFill>
                <a:latin typeface="Arial"/>
                <a:ea typeface="Arial"/>
                <a:cs typeface="Arial"/>
                <a:sym typeface="Arial"/>
              </a:rPr>
              <a:t>How do you think the girl felt when she </a:t>
            </a:r>
            <a:br>
              <a:rPr lang="en-GB" sz="3000" b="0" i="0" u="none" strike="noStrike" cap="none">
                <a:solidFill>
                  <a:srgbClr val="E8A4F4"/>
                </a:solidFill>
                <a:latin typeface="Arial"/>
                <a:ea typeface="Arial"/>
                <a:cs typeface="Arial"/>
                <a:sym typeface="Arial"/>
              </a:rPr>
            </a:br>
            <a:r>
              <a:rPr lang="en-GB" sz="3000" b="0" i="0" u="none" strike="noStrike" cap="none">
                <a:solidFill>
                  <a:srgbClr val="E8A4F4"/>
                </a:solidFill>
                <a:latin typeface="Arial"/>
                <a:ea typeface="Arial"/>
                <a:cs typeface="Arial"/>
                <a:sym typeface="Arial"/>
              </a:rPr>
              <a:t>received Rez’s picture out of the blue?</a:t>
            </a:r>
            <a:endParaRPr sz="3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3200"/>
              <a:buFont typeface="Arial"/>
              <a:buNone/>
            </a:pPr>
            <a:endParaRPr sz="3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3000"/>
              <a:buFont typeface="Arial"/>
              <a:buChar char="•"/>
            </a:pPr>
            <a:r>
              <a:rPr lang="en-GB" sz="3000" b="0" i="0" u="none" strike="noStrike" cap="none">
                <a:solidFill>
                  <a:schemeClr val="lt1"/>
                </a:solidFill>
                <a:latin typeface="Arial"/>
                <a:ea typeface="Arial"/>
                <a:cs typeface="Arial"/>
                <a:sym typeface="Arial"/>
              </a:rPr>
              <a:t>What should Rez do next?</a:t>
            </a:r>
            <a:endParaRPr sz="3000" b="0" i="0" u="none" strike="noStrike" cap="none">
              <a:solidFill>
                <a:srgbClr val="000000"/>
              </a:solidFill>
              <a:latin typeface="Arial"/>
              <a:ea typeface="Arial"/>
              <a:cs typeface="Arial"/>
              <a:sym typeface="Arial"/>
            </a:endParaRPr>
          </a:p>
        </p:txBody>
      </p:sp>
      <p:pic>
        <p:nvPicPr>
          <p:cNvPr id="257" name="Google Shape;257;p19" descr="A green cucumber on a black background&#10;&#10;Description automatically generated"/>
          <p:cNvPicPr preferRelativeResize="0"/>
          <p:nvPr/>
        </p:nvPicPr>
        <p:blipFill rotWithShape="1">
          <a:blip r:embed="rId3">
            <a:alphaModFix/>
          </a:blip>
          <a:srcRect l="62489" t="38620"/>
          <a:stretch/>
        </p:blipFill>
        <p:spPr>
          <a:xfrm>
            <a:off x="9541565" y="4418396"/>
            <a:ext cx="2650435" cy="2439604"/>
          </a:xfrm>
          <a:prstGeom prst="rect">
            <a:avLst/>
          </a:prstGeom>
          <a:noFill/>
          <a:ln>
            <a:noFill/>
          </a:ln>
        </p:spPr>
      </p:pic>
      <p:pic>
        <p:nvPicPr>
          <p:cNvPr id="258" name="Google Shape;258;p19"/>
          <p:cNvPicPr preferRelativeResize="0"/>
          <p:nvPr/>
        </p:nvPicPr>
        <p:blipFill rotWithShape="1">
          <a:blip r:embed="rId4">
            <a:alphaModFix/>
          </a:blip>
          <a:srcRect/>
          <a:stretch/>
        </p:blipFill>
        <p:spPr>
          <a:xfrm>
            <a:off x="4044425" y="304800"/>
            <a:ext cx="4103149" cy="737509"/>
          </a:xfrm>
          <a:prstGeom prst="rect">
            <a:avLst/>
          </a:prstGeom>
          <a:noFill/>
          <a:ln>
            <a:noFill/>
          </a:ln>
        </p:spPr>
      </p:pic>
      <p:pic>
        <p:nvPicPr>
          <p:cNvPr id="259" name="Google Shape;259;p19"/>
          <p:cNvPicPr preferRelativeResize="0"/>
          <p:nvPr/>
        </p:nvPicPr>
        <p:blipFill rotWithShape="1">
          <a:blip r:embed="rId5">
            <a:alphaModFix/>
          </a:blip>
          <a:srcRect/>
          <a:stretch/>
        </p:blipFill>
        <p:spPr>
          <a:xfrm>
            <a:off x="4241841" y="944616"/>
            <a:ext cx="3708318" cy="73750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gradFill>
          <a:gsLst>
            <a:gs pos="0">
              <a:srgbClr val="502953"/>
            </a:gs>
            <a:gs pos="40000">
              <a:srgbClr val="502953"/>
            </a:gs>
            <a:gs pos="100000">
              <a:srgbClr val="000000"/>
            </a:gs>
          </a:gsLst>
          <a:lin ang="2700006" scaled="0"/>
        </a:gradFill>
        <a:effectLst/>
      </p:bgPr>
    </p:bg>
    <p:spTree>
      <p:nvGrpSpPr>
        <p:cNvPr id="1" name="Shape 264"/>
        <p:cNvGrpSpPr/>
        <p:nvPr/>
      </p:nvGrpSpPr>
      <p:grpSpPr>
        <a:xfrm>
          <a:off x="0" y="0"/>
          <a:ext cx="0" cy="0"/>
          <a:chOff x="0" y="0"/>
          <a:chExt cx="0" cy="0"/>
        </a:xfrm>
      </p:grpSpPr>
      <p:sp>
        <p:nvSpPr>
          <p:cNvPr id="265" name="Google Shape;265;g2f213c1349c_0_12"/>
          <p:cNvSpPr txBox="1"/>
          <p:nvPr/>
        </p:nvSpPr>
        <p:spPr>
          <a:xfrm>
            <a:off x="0" y="-223825"/>
            <a:ext cx="12192000" cy="6858000"/>
          </a:xfrm>
          <a:prstGeom prst="rect">
            <a:avLst/>
          </a:prstGeom>
          <a:noFill/>
          <a:ln>
            <a:noFill/>
          </a:ln>
        </p:spPr>
        <p:txBody>
          <a:bodyPr spcFirstLastPara="1" wrap="square" lIns="360000" tIns="2160000" rIns="360000" bIns="360000" anchor="t" anchorCtr="0">
            <a:noAutofit/>
          </a:bodyPr>
          <a:lstStyle/>
          <a:p>
            <a:pPr marL="0" marR="0" lvl="0" indent="0" algn="ctr" rtl="0">
              <a:lnSpc>
                <a:spcPct val="90000"/>
              </a:lnSpc>
              <a:spcBef>
                <a:spcPts val="0"/>
              </a:spcBef>
              <a:spcAft>
                <a:spcPts val="0"/>
              </a:spcAft>
              <a:buClr>
                <a:schemeClr val="lt1"/>
              </a:buClr>
              <a:buSzPts val="2240"/>
              <a:buFont typeface="Arial"/>
              <a:buNone/>
            </a:pPr>
            <a:r>
              <a:rPr lang="en-GB" sz="2000" b="0" i="0" u="none" strike="noStrike" cap="none">
                <a:solidFill>
                  <a:schemeClr val="lt1"/>
                </a:solidFill>
                <a:latin typeface="Arial"/>
                <a:ea typeface="Arial"/>
                <a:cs typeface="Arial"/>
                <a:sym typeface="Arial"/>
              </a:rPr>
              <a:t>Here’s how to respond to common reactions to Rez’s story.</a:t>
            </a:r>
            <a:endParaRPr sz="2000" b="0"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endParaRPr sz="2000" b="0"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500" b="1" i="0" u="none" strike="noStrike" cap="none">
                <a:solidFill>
                  <a:schemeClr val="lt1"/>
                </a:solidFill>
                <a:latin typeface="Arial"/>
                <a:ea typeface="Arial"/>
                <a:cs typeface="Arial"/>
                <a:sym typeface="Arial"/>
              </a:rPr>
              <a:t>“Rez is in the wrong because he sent his </a:t>
            </a:r>
            <a:br>
              <a:rPr lang="en-GB" sz="2500" b="1" i="0" u="none" strike="noStrike" cap="none">
                <a:solidFill>
                  <a:schemeClr val="lt1"/>
                </a:solidFill>
                <a:latin typeface="Arial"/>
                <a:ea typeface="Arial"/>
                <a:cs typeface="Arial"/>
                <a:sym typeface="Arial"/>
              </a:rPr>
            </a:br>
            <a:r>
              <a:rPr lang="en-GB" sz="2500" b="1" i="0" u="none" strike="noStrike" cap="none">
                <a:solidFill>
                  <a:schemeClr val="lt1"/>
                </a:solidFill>
                <a:latin typeface="Arial"/>
                <a:ea typeface="Arial"/>
                <a:cs typeface="Arial"/>
                <a:sym typeface="Arial"/>
              </a:rPr>
              <a:t>photos without permission.”</a:t>
            </a:r>
            <a:endParaRPr sz="2500" b="1"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000" b="0" i="0" u="none" strike="noStrike" cap="none">
                <a:solidFill>
                  <a:schemeClr val="lt1"/>
                </a:solidFill>
                <a:latin typeface="Arial"/>
                <a:ea typeface="Arial"/>
                <a:cs typeface="Arial"/>
                <a:sym typeface="Arial"/>
              </a:rPr>
              <a:t>Explain that, yes, he made a mistake. He didn’t have consent to share </a:t>
            </a:r>
            <a:br>
              <a:rPr lang="en-GB" sz="2000" b="0" i="0" u="none" strike="noStrike" cap="none">
                <a:solidFill>
                  <a:schemeClr val="lt1"/>
                </a:solidFill>
                <a:latin typeface="Arial"/>
                <a:ea typeface="Arial"/>
                <a:cs typeface="Arial"/>
                <a:sym typeface="Arial"/>
              </a:rPr>
            </a:br>
            <a:r>
              <a:rPr lang="en-GB" sz="2000" b="0" i="0" u="none" strike="noStrike" cap="none">
                <a:solidFill>
                  <a:schemeClr val="lt1"/>
                </a:solidFill>
                <a:latin typeface="Arial"/>
                <a:ea typeface="Arial"/>
                <a:cs typeface="Arial"/>
                <a:sym typeface="Arial"/>
              </a:rPr>
              <a:t>his nudes, and that is wrong. But sharing the image on is wrong, too.</a:t>
            </a:r>
            <a:endParaRPr sz="2000" b="0"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endParaRPr sz="2000" b="0"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500" b="1" i="0" u="none" strike="noStrike" cap="none">
                <a:solidFill>
                  <a:schemeClr val="lt1"/>
                </a:solidFill>
                <a:latin typeface="Arial"/>
                <a:ea typeface="Arial"/>
                <a:cs typeface="Arial"/>
                <a:sym typeface="Arial"/>
              </a:rPr>
              <a:t>“What happened next?”</a:t>
            </a:r>
            <a:endParaRPr sz="2500" b="1"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000" b="0" i="0" u="none" strike="noStrike" cap="none">
                <a:solidFill>
                  <a:schemeClr val="lt1"/>
                </a:solidFill>
                <a:latin typeface="Arial"/>
                <a:ea typeface="Arial"/>
                <a:cs typeface="Arial"/>
                <a:sym typeface="Arial"/>
              </a:rPr>
              <a:t>Frame this as a class discussion – what do they think the </a:t>
            </a:r>
            <a:br>
              <a:rPr lang="en-GB" sz="2000" b="0" i="0" u="none" strike="noStrike" cap="none">
                <a:solidFill>
                  <a:schemeClr val="lt1"/>
                </a:solidFill>
                <a:latin typeface="Arial"/>
                <a:ea typeface="Arial"/>
                <a:cs typeface="Arial"/>
                <a:sym typeface="Arial"/>
              </a:rPr>
            </a:br>
            <a:r>
              <a:rPr lang="en-GB" sz="2000" b="0" i="0" u="none" strike="noStrike" cap="none">
                <a:solidFill>
                  <a:schemeClr val="lt1"/>
                </a:solidFill>
                <a:latin typeface="Arial"/>
                <a:ea typeface="Arial"/>
                <a:cs typeface="Arial"/>
                <a:sym typeface="Arial"/>
              </a:rPr>
              <a:t>consequences will be?</a:t>
            </a:r>
            <a:endParaRPr sz="2000" b="0"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endParaRPr sz="2500" b="0"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500" b="1" i="0" u="none" strike="noStrike" cap="none">
                <a:solidFill>
                  <a:schemeClr val="lt1"/>
                </a:solidFill>
                <a:latin typeface="Arial"/>
                <a:ea typeface="Arial"/>
                <a:cs typeface="Arial"/>
                <a:sym typeface="Arial"/>
              </a:rPr>
              <a:t>“Everyone sends nudes, what’s the problem?”</a:t>
            </a:r>
            <a:endParaRPr sz="2500" b="1"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000" b="0" i="0" u="none" strike="noStrike" cap="none">
                <a:solidFill>
                  <a:schemeClr val="lt1"/>
                </a:solidFill>
                <a:latin typeface="Arial"/>
                <a:ea typeface="Arial"/>
                <a:cs typeface="Arial"/>
                <a:sym typeface="Arial"/>
              </a:rPr>
              <a:t>Remind students of the law, and the Government guidelines – </a:t>
            </a:r>
            <a:br>
              <a:rPr lang="en-GB" sz="2000" b="0" i="0" u="none" strike="noStrike" cap="none">
                <a:solidFill>
                  <a:schemeClr val="lt1"/>
                </a:solidFill>
                <a:latin typeface="Arial"/>
                <a:ea typeface="Arial"/>
                <a:cs typeface="Arial"/>
                <a:sym typeface="Arial"/>
              </a:rPr>
            </a:br>
            <a:r>
              <a:rPr lang="en-GB" sz="2000" b="0" i="0" u="none" strike="noStrike" cap="none">
                <a:solidFill>
                  <a:schemeClr val="lt1"/>
                </a:solidFill>
                <a:latin typeface="Arial"/>
                <a:ea typeface="Arial"/>
                <a:cs typeface="Arial"/>
                <a:sym typeface="Arial"/>
              </a:rPr>
              <a:t>and potentially open a discussion about whether it’s right to share </a:t>
            </a:r>
            <a:br>
              <a:rPr lang="en-GB" sz="2000" b="0" i="0" u="none" strike="noStrike" cap="none">
                <a:solidFill>
                  <a:schemeClr val="lt1"/>
                </a:solidFill>
                <a:latin typeface="Arial"/>
                <a:ea typeface="Arial"/>
                <a:cs typeface="Arial"/>
                <a:sym typeface="Arial"/>
              </a:rPr>
            </a:br>
            <a:r>
              <a:rPr lang="en-GB" sz="2000" b="0" i="0" u="none" strike="noStrike" cap="none">
                <a:solidFill>
                  <a:schemeClr val="lt1"/>
                </a:solidFill>
                <a:latin typeface="Arial"/>
                <a:ea typeface="Arial"/>
                <a:cs typeface="Arial"/>
                <a:sym typeface="Arial"/>
              </a:rPr>
              <a:t>nude photos at any age.</a:t>
            </a:r>
            <a:endParaRPr sz="2000" b="0"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endParaRPr sz="2000" b="0" i="0" u="none" strike="noStrike" cap="none">
              <a:solidFill>
                <a:schemeClr val="lt1"/>
              </a:solidFill>
              <a:latin typeface="Arial"/>
              <a:ea typeface="Arial"/>
              <a:cs typeface="Arial"/>
              <a:sym typeface="Arial"/>
            </a:endParaRPr>
          </a:p>
        </p:txBody>
      </p:sp>
      <p:pic>
        <p:nvPicPr>
          <p:cNvPr id="266" name="Google Shape;266;g2f213c1349c_0_12"/>
          <p:cNvPicPr preferRelativeResize="0"/>
          <p:nvPr/>
        </p:nvPicPr>
        <p:blipFill rotWithShape="1">
          <a:blip r:embed="rId3">
            <a:alphaModFix/>
          </a:blip>
          <a:srcRect/>
          <a:stretch/>
        </p:blipFill>
        <p:spPr>
          <a:xfrm>
            <a:off x="1530805" y="944626"/>
            <a:ext cx="9130384" cy="737500"/>
          </a:xfrm>
          <a:prstGeom prst="rect">
            <a:avLst/>
          </a:prstGeom>
          <a:noFill/>
          <a:ln>
            <a:noFill/>
          </a:ln>
        </p:spPr>
      </p:pic>
      <p:pic>
        <p:nvPicPr>
          <p:cNvPr id="267" name="Google Shape;267;g2f213c1349c_0_12" descr="A green cucumber on a black background&#10;&#10;Description automatically generated"/>
          <p:cNvPicPr preferRelativeResize="0"/>
          <p:nvPr/>
        </p:nvPicPr>
        <p:blipFill rotWithShape="1">
          <a:blip r:embed="rId4">
            <a:alphaModFix/>
          </a:blip>
          <a:srcRect l="62489" t="38620"/>
          <a:stretch/>
        </p:blipFill>
        <p:spPr>
          <a:xfrm>
            <a:off x="9541565" y="4418396"/>
            <a:ext cx="2650435" cy="2439604"/>
          </a:xfrm>
          <a:prstGeom prst="rect">
            <a:avLst/>
          </a:prstGeom>
          <a:noFill/>
          <a:ln>
            <a:noFill/>
          </a:ln>
        </p:spPr>
      </p:pic>
      <p:pic>
        <p:nvPicPr>
          <p:cNvPr id="268" name="Google Shape;268;g2f213c1349c_0_12"/>
          <p:cNvPicPr preferRelativeResize="0"/>
          <p:nvPr/>
        </p:nvPicPr>
        <p:blipFill rotWithShape="1">
          <a:blip r:embed="rId5">
            <a:alphaModFix/>
          </a:blip>
          <a:srcRect/>
          <a:stretch/>
        </p:blipFill>
        <p:spPr>
          <a:xfrm>
            <a:off x="4044425" y="304800"/>
            <a:ext cx="4103149" cy="737509"/>
          </a:xfrm>
          <a:prstGeom prst="rect">
            <a:avLst/>
          </a:prstGeom>
          <a:noFill/>
          <a:ln>
            <a:noFill/>
          </a:ln>
        </p:spPr>
      </p:pic>
      <p:sp>
        <p:nvSpPr>
          <p:cNvPr id="269" name="Google Shape;269;g2f213c1349c_0_12"/>
          <p:cNvSpPr txBox="1"/>
          <p:nvPr/>
        </p:nvSpPr>
        <p:spPr>
          <a:xfrm>
            <a:off x="226080" y="263775"/>
            <a:ext cx="3012420" cy="457149"/>
          </a:xfrm>
          <a:prstGeom prst="rect">
            <a:avLst/>
          </a:prstGeom>
          <a:solidFill>
            <a:srgbClr val="FF0000"/>
          </a:solidFill>
          <a:ln>
            <a:noFill/>
          </a:ln>
        </p:spPr>
        <p:txBody>
          <a:bodyPr spcFirstLastPara="1" wrap="square" lIns="90000" tIns="90000" rIns="90000" bIns="90000" anchor="t" anchorCtr="0">
            <a:noAutofit/>
          </a:bodyPr>
          <a:lstStyle/>
          <a:p>
            <a:pPr marL="0" marR="0" lvl="0" indent="0" algn="ctr" rtl="0">
              <a:lnSpc>
                <a:spcPct val="100000"/>
              </a:lnSpc>
              <a:spcBef>
                <a:spcPts val="0"/>
              </a:spcBef>
              <a:spcAft>
                <a:spcPts val="0"/>
              </a:spcAft>
              <a:buNone/>
            </a:pPr>
            <a:r>
              <a:rPr lang="en-GB" sz="2000" b="1" i="0" u="none" strike="noStrike" cap="none">
                <a:solidFill>
                  <a:srgbClr val="FFFFFF"/>
                </a:solidFill>
                <a:latin typeface="Helvetica Neue"/>
                <a:ea typeface="Helvetica Neue"/>
                <a:cs typeface="Helvetica Neue"/>
                <a:sym typeface="Helvetica Neue"/>
              </a:rPr>
              <a:t>For teachers</a:t>
            </a:r>
            <a:r>
              <a:rPr lang="en-GB" sz="2000" b="1">
                <a:solidFill>
                  <a:srgbClr val="FFFFFF"/>
                </a:solidFill>
                <a:latin typeface="Helvetica Neue"/>
                <a:ea typeface="Helvetica Neue"/>
                <a:cs typeface="Helvetica Neue"/>
                <a:sym typeface="Helvetica Neue"/>
              </a:rPr>
              <a:t>’</a:t>
            </a:r>
            <a:r>
              <a:rPr lang="en-GB" sz="2000" b="1" i="0" u="none" strike="noStrike" cap="none">
                <a:solidFill>
                  <a:srgbClr val="FFFFFF"/>
                </a:solidFill>
                <a:latin typeface="Helvetica Neue"/>
                <a:ea typeface="Helvetica Neue"/>
                <a:cs typeface="Helvetica Neue"/>
                <a:sym typeface="Helvetica Neue"/>
              </a:rPr>
              <a:t> use only</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502953"/>
            </a:gs>
            <a:gs pos="40000">
              <a:srgbClr val="502953"/>
            </a:gs>
            <a:gs pos="100000">
              <a:srgbClr val="000000"/>
            </a:gs>
          </a:gsLst>
          <a:lin ang="2700006" scaled="0"/>
        </a:gradFill>
        <a:effectLst/>
      </p:bgPr>
    </p:bg>
    <p:spTree>
      <p:nvGrpSpPr>
        <p:cNvPr id="1" name="Shape 274"/>
        <p:cNvGrpSpPr/>
        <p:nvPr/>
      </p:nvGrpSpPr>
      <p:grpSpPr>
        <a:xfrm>
          <a:off x="0" y="0"/>
          <a:ext cx="0" cy="0"/>
          <a:chOff x="0" y="0"/>
          <a:chExt cx="0" cy="0"/>
        </a:xfrm>
      </p:grpSpPr>
      <p:sp>
        <p:nvSpPr>
          <p:cNvPr id="275" name="Google Shape;275;p20"/>
          <p:cNvSpPr txBox="1"/>
          <p:nvPr/>
        </p:nvSpPr>
        <p:spPr>
          <a:xfrm>
            <a:off x="1560285" y="0"/>
            <a:ext cx="9071400" cy="6858000"/>
          </a:xfrm>
          <a:prstGeom prst="rect">
            <a:avLst/>
          </a:prstGeom>
          <a:noFill/>
          <a:ln>
            <a:noFill/>
          </a:ln>
        </p:spPr>
        <p:txBody>
          <a:bodyPr spcFirstLastPara="1" wrap="square" lIns="360000" tIns="2160000" rIns="360000" bIns="360000" anchor="t" anchorCtr="0">
            <a:normAutofit/>
          </a:bodyPr>
          <a:lstStyle/>
          <a:p>
            <a:pPr marL="0" marR="0" lvl="0" indent="0" algn="ctr" rtl="0">
              <a:lnSpc>
                <a:spcPct val="100000"/>
              </a:lnSpc>
              <a:spcBef>
                <a:spcPts val="0"/>
              </a:spcBef>
              <a:spcAft>
                <a:spcPts val="0"/>
              </a:spcAft>
              <a:buClr>
                <a:schemeClr val="lt1"/>
              </a:buClr>
              <a:buSzPts val="3200"/>
              <a:buFont typeface="Arial"/>
              <a:buNone/>
            </a:pPr>
            <a:r>
              <a:rPr lang="en-GB" sz="3000" b="0" i="0" u="none" strike="noStrike" cap="none">
                <a:solidFill>
                  <a:schemeClr val="lt1"/>
                </a:solidFill>
                <a:latin typeface="Arial"/>
                <a:ea typeface="Arial"/>
                <a:cs typeface="Arial"/>
                <a:sym typeface="Arial"/>
              </a:rPr>
              <a:t>Before you share a nude photo of yourself, ask:</a:t>
            </a:r>
            <a:endParaRPr sz="3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3200"/>
              <a:buFont typeface="Arial"/>
              <a:buNone/>
            </a:pPr>
            <a:endParaRPr sz="3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3200"/>
              <a:buFont typeface="Arial"/>
              <a:buNone/>
            </a:pPr>
            <a:r>
              <a:rPr lang="en-GB" sz="3000" b="1" i="0" u="none" strike="noStrike" cap="none">
                <a:solidFill>
                  <a:schemeClr val="lt1"/>
                </a:solidFill>
                <a:latin typeface="Arial"/>
                <a:ea typeface="Arial"/>
                <a:cs typeface="Arial"/>
                <a:sym typeface="Arial"/>
              </a:rPr>
              <a:t>How would I feel if everyone saw this?</a:t>
            </a:r>
            <a:endParaRPr sz="3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3200"/>
              <a:buFont typeface="Arial"/>
              <a:buNone/>
            </a:pPr>
            <a:endParaRPr sz="3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3200"/>
              <a:buFont typeface="Arial"/>
              <a:buNone/>
            </a:pPr>
            <a:r>
              <a:rPr lang="en-GB" sz="3000" b="0" i="0" u="none" strike="noStrike" cap="none">
                <a:solidFill>
                  <a:schemeClr val="lt1"/>
                </a:solidFill>
                <a:latin typeface="Arial"/>
                <a:ea typeface="Arial"/>
                <a:cs typeface="Arial"/>
                <a:sym typeface="Arial"/>
              </a:rPr>
              <a:t>Because when you share a nude online, </a:t>
            </a:r>
            <a:br>
              <a:rPr lang="en-GB" sz="3000" b="0" i="0" u="none" strike="noStrike" cap="none">
                <a:solidFill>
                  <a:schemeClr val="lt1"/>
                </a:solidFill>
                <a:latin typeface="Arial"/>
                <a:ea typeface="Arial"/>
                <a:cs typeface="Arial"/>
                <a:sym typeface="Arial"/>
              </a:rPr>
            </a:br>
            <a:r>
              <a:rPr lang="en-GB" sz="3000" b="0" i="0" u="none" strike="noStrike" cap="none">
                <a:solidFill>
                  <a:schemeClr val="lt1"/>
                </a:solidFill>
                <a:latin typeface="Arial"/>
                <a:ea typeface="Arial"/>
                <a:cs typeface="Arial"/>
                <a:sym typeface="Arial"/>
              </a:rPr>
              <a:t>it could end up anywhere.</a:t>
            </a:r>
            <a:endParaRPr sz="3000" b="0" i="0" u="none" strike="noStrike" cap="none">
              <a:solidFill>
                <a:srgbClr val="000000"/>
              </a:solidFill>
              <a:latin typeface="Arial"/>
              <a:ea typeface="Arial"/>
              <a:cs typeface="Arial"/>
              <a:sym typeface="Arial"/>
            </a:endParaRPr>
          </a:p>
        </p:txBody>
      </p:sp>
      <p:pic>
        <p:nvPicPr>
          <p:cNvPr id="276" name="Google Shape;276;p20" descr="A green cucumber on a black background&#10;&#10;Description automatically generated"/>
          <p:cNvPicPr preferRelativeResize="0"/>
          <p:nvPr/>
        </p:nvPicPr>
        <p:blipFill rotWithShape="1">
          <a:blip r:embed="rId3">
            <a:alphaModFix/>
          </a:blip>
          <a:srcRect l="62489" t="38620"/>
          <a:stretch/>
        </p:blipFill>
        <p:spPr>
          <a:xfrm>
            <a:off x="9541565" y="4418396"/>
            <a:ext cx="2650435" cy="2439604"/>
          </a:xfrm>
          <a:prstGeom prst="rect">
            <a:avLst/>
          </a:prstGeom>
          <a:noFill/>
          <a:ln>
            <a:noFill/>
          </a:ln>
        </p:spPr>
      </p:pic>
      <p:pic>
        <p:nvPicPr>
          <p:cNvPr id="277" name="Google Shape;277;p20"/>
          <p:cNvPicPr preferRelativeResize="0"/>
          <p:nvPr/>
        </p:nvPicPr>
        <p:blipFill rotWithShape="1">
          <a:blip r:embed="rId4">
            <a:alphaModFix/>
          </a:blip>
          <a:srcRect/>
          <a:stretch/>
        </p:blipFill>
        <p:spPr>
          <a:xfrm>
            <a:off x="4044425" y="304800"/>
            <a:ext cx="4103149" cy="737509"/>
          </a:xfrm>
          <a:prstGeom prst="rect">
            <a:avLst/>
          </a:prstGeom>
          <a:noFill/>
          <a:ln>
            <a:noFill/>
          </a:ln>
        </p:spPr>
      </p:pic>
      <p:pic>
        <p:nvPicPr>
          <p:cNvPr id="278" name="Google Shape;278;p20"/>
          <p:cNvPicPr preferRelativeResize="0"/>
          <p:nvPr/>
        </p:nvPicPr>
        <p:blipFill rotWithShape="1">
          <a:blip r:embed="rId5">
            <a:alphaModFix/>
          </a:blip>
          <a:srcRect/>
          <a:stretch/>
        </p:blipFill>
        <p:spPr>
          <a:xfrm>
            <a:off x="5088425" y="944625"/>
            <a:ext cx="2015148" cy="737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3"/>
        <p:cNvGrpSpPr/>
        <p:nvPr/>
      </p:nvGrpSpPr>
      <p:grpSpPr>
        <a:xfrm>
          <a:off x="0" y="0"/>
          <a:ext cx="0" cy="0"/>
          <a:chOff x="0" y="0"/>
          <a:chExt cx="0" cy="0"/>
        </a:xfrm>
      </p:grpSpPr>
      <p:pic>
        <p:nvPicPr>
          <p:cNvPr id="284" name="Google Shape;284;p21"/>
          <p:cNvPicPr preferRelativeResize="0"/>
          <p:nvPr/>
        </p:nvPicPr>
        <p:blipFill rotWithShape="1">
          <a:blip r:embed="rId4">
            <a:alphaModFix/>
          </a:blip>
          <a:srcRect/>
          <a:stretch/>
        </p:blipFill>
        <p:spPr>
          <a:xfrm>
            <a:off x="6480000" y="1326890"/>
            <a:ext cx="4524375" cy="2790825"/>
          </a:xfrm>
          <a:prstGeom prst="rect">
            <a:avLst/>
          </a:prstGeom>
          <a:noFill/>
          <a:ln>
            <a:noFill/>
          </a:ln>
        </p:spPr>
      </p:pic>
      <p:pic>
        <p:nvPicPr>
          <p:cNvPr id="285" name="Google Shape;285;p21" descr="A close-up of a red apple&#10;&#10;Description automatically generated"/>
          <p:cNvPicPr preferRelativeResize="0"/>
          <p:nvPr/>
        </p:nvPicPr>
        <p:blipFill rotWithShape="1">
          <a:blip r:embed="rId5">
            <a:alphaModFix/>
          </a:blip>
          <a:srcRect l="52938" t="62868"/>
          <a:stretch/>
        </p:blipFill>
        <p:spPr>
          <a:xfrm>
            <a:off x="8534400" y="5234609"/>
            <a:ext cx="3657600" cy="1623391"/>
          </a:xfrm>
          <a:prstGeom prst="rect">
            <a:avLst/>
          </a:prstGeom>
          <a:noFill/>
          <a:ln>
            <a:noFill/>
          </a:ln>
        </p:spPr>
      </p:pic>
      <p:pic>
        <p:nvPicPr>
          <p:cNvPr id="286" name="Google Shape;286;p21">
            <a:hlinkClick r:id="rId6"/>
          </p:cNvPr>
          <p:cNvPicPr preferRelativeResize="0"/>
          <p:nvPr/>
        </p:nvPicPr>
        <p:blipFill rotWithShape="1">
          <a:blip r:embed="rId7">
            <a:alphaModFix/>
          </a:blip>
          <a:srcRect/>
          <a:stretch/>
        </p:blipFill>
        <p:spPr>
          <a:xfrm rot="625085">
            <a:off x="8878086" y="3932739"/>
            <a:ext cx="3017927" cy="2268847"/>
          </a:xfrm>
          <a:prstGeom prst="rect">
            <a:avLst/>
          </a:prstGeom>
          <a:noFill/>
          <a:ln>
            <a:noFill/>
          </a:ln>
        </p:spPr>
      </p:pic>
      <p:pic>
        <p:nvPicPr>
          <p:cNvPr id="287" name="Google Shape;287;p21"/>
          <p:cNvPicPr preferRelativeResize="0"/>
          <p:nvPr/>
        </p:nvPicPr>
        <p:blipFill rotWithShape="1">
          <a:blip r:embed="rId8">
            <a:alphaModFix/>
          </a:blip>
          <a:srcRect l="42349" r="7707"/>
          <a:stretch/>
        </p:blipFill>
        <p:spPr>
          <a:xfrm>
            <a:off x="-10" y="0"/>
            <a:ext cx="6096010"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2"/>
        <p:cNvGrpSpPr/>
        <p:nvPr/>
      </p:nvGrpSpPr>
      <p:grpSpPr>
        <a:xfrm>
          <a:off x="0" y="0"/>
          <a:ext cx="0" cy="0"/>
          <a:chOff x="0" y="0"/>
          <a:chExt cx="0" cy="0"/>
        </a:xfrm>
      </p:grpSpPr>
      <p:pic>
        <p:nvPicPr>
          <p:cNvPr id="293" name="Google Shape;293;g2f213c1349c_0_21" descr="A close-up of a red apple&#10;&#10;Description automatically generated"/>
          <p:cNvPicPr preferRelativeResize="0"/>
          <p:nvPr/>
        </p:nvPicPr>
        <p:blipFill rotWithShape="1">
          <a:blip r:embed="rId4">
            <a:alphaModFix/>
          </a:blip>
          <a:srcRect l="52938" t="62868"/>
          <a:stretch/>
        </p:blipFill>
        <p:spPr>
          <a:xfrm>
            <a:off x="8534400" y="5234609"/>
            <a:ext cx="3657600" cy="1623391"/>
          </a:xfrm>
          <a:prstGeom prst="rect">
            <a:avLst/>
          </a:prstGeom>
          <a:noFill/>
          <a:ln>
            <a:noFill/>
          </a:ln>
        </p:spPr>
      </p:pic>
      <p:sp>
        <p:nvSpPr>
          <p:cNvPr id="294" name="Google Shape;294;g2f213c1349c_0_21"/>
          <p:cNvSpPr txBox="1"/>
          <p:nvPr/>
        </p:nvSpPr>
        <p:spPr>
          <a:xfrm>
            <a:off x="6349825" y="-190175"/>
            <a:ext cx="5842200" cy="6869100"/>
          </a:xfrm>
          <a:prstGeom prst="rect">
            <a:avLst/>
          </a:prstGeom>
          <a:noFill/>
          <a:ln>
            <a:noFill/>
          </a:ln>
        </p:spPr>
        <p:txBody>
          <a:bodyPr spcFirstLastPara="1" wrap="square" lIns="360000" tIns="1800000" rIns="360000" bIns="0" anchor="t" anchorCtr="0">
            <a:noAutofit/>
          </a:bodyPr>
          <a:lstStyle/>
          <a:p>
            <a:pPr marL="89535" marR="0" lvl="0" indent="0" algn="l" rtl="0">
              <a:lnSpc>
                <a:spcPct val="100000"/>
              </a:lnSpc>
              <a:spcBef>
                <a:spcPts val="0"/>
              </a:spcBef>
              <a:spcAft>
                <a:spcPts val="0"/>
              </a:spcAft>
              <a:buClr>
                <a:schemeClr val="lt1"/>
              </a:buClr>
              <a:buSzPts val="3200"/>
              <a:buFont typeface="Arial"/>
              <a:buNone/>
            </a:pPr>
            <a:r>
              <a:rPr lang="en-GB" sz="1200" b="0" i="0" u="none" strike="noStrike" cap="none">
                <a:solidFill>
                  <a:srgbClr val="0432FF"/>
                </a:solidFill>
                <a:latin typeface="Arial"/>
                <a:ea typeface="Arial"/>
                <a:cs typeface="Arial"/>
                <a:sym typeface="Arial"/>
              </a:rPr>
              <a:t>When Roxy was in year 8, she got a message from a boy in the </a:t>
            </a:r>
            <a:br>
              <a:rPr lang="en-GB" sz="1200" b="0" i="0" u="none" strike="noStrike" cap="none">
                <a:solidFill>
                  <a:srgbClr val="0432FF"/>
                </a:solidFill>
                <a:latin typeface="Arial"/>
                <a:ea typeface="Arial"/>
                <a:cs typeface="Arial"/>
                <a:sym typeface="Arial"/>
              </a:rPr>
            </a:br>
            <a:r>
              <a:rPr lang="en-GB" sz="1200" b="0" i="0" u="none" strike="noStrike" cap="none">
                <a:solidFill>
                  <a:srgbClr val="0432FF"/>
                </a:solidFill>
                <a:latin typeface="Arial"/>
                <a:ea typeface="Arial"/>
                <a:cs typeface="Arial"/>
                <a:sym typeface="Arial"/>
              </a:rPr>
              <a:t>sixth form. She felt flattered to get attention from him, so when </a:t>
            </a:r>
            <a:br>
              <a:rPr lang="en-GB" sz="1200" b="0" i="0" u="none" strike="noStrike" cap="none">
                <a:solidFill>
                  <a:srgbClr val="0432FF"/>
                </a:solidFill>
                <a:latin typeface="Arial"/>
                <a:ea typeface="Arial"/>
                <a:cs typeface="Arial"/>
                <a:sym typeface="Arial"/>
              </a:rPr>
            </a:br>
            <a:r>
              <a:rPr lang="en-GB" sz="1200" b="0" i="0" u="none" strike="noStrike" cap="none">
                <a:solidFill>
                  <a:srgbClr val="0432FF"/>
                </a:solidFill>
                <a:latin typeface="Arial"/>
                <a:ea typeface="Arial"/>
                <a:cs typeface="Arial"/>
                <a:sym typeface="Arial"/>
              </a:rPr>
              <a:t>he asked for her socials, she said yes.</a:t>
            </a:r>
            <a:endParaRPr sz="1200" b="0" i="0" u="none" strike="noStrike" cap="none">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endParaRPr sz="1200" b="0" i="0" u="none" strike="noStrike" cap="none">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r>
              <a:rPr lang="en-GB" sz="1200" b="0" i="0" u="none" strike="noStrike" cap="none">
                <a:solidFill>
                  <a:srgbClr val="0432FF"/>
                </a:solidFill>
                <a:latin typeface="Arial"/>
                <a:ea typeface="Arial"/>
                <a:cs typeface="Arial"/>
                <a:sym typeface="Arial"/>
              </a:rPr>
              <a:t>He used to message her every day, asking for pictures from her. Eventually, he asked her for nude photos – and she thought he’d </a:t>
            </a:r>
            <a:br>
              <a:rPr lang="en-GB" sz="1200" b="0" i="0" u="none" strike="noStrike" cap="none">
                <a:solidFill>
                  <a:srgbClr val="0432FF"/>
                </a:solidFill>
                <a:latin typeface="Arial"/>
                <a:ea typeface="Arial"/>
                <a:cs typeface="Arial"/>
                <a:sym typeface="Arial"/>
              </a:rPr>
            </a:br>
            <a:r>
              <a:rPr lang="en-GB" sz="1200" b="0" i="0" u="none" strike="noStrike" cap="none">
                <a:solidFill>
                  <a:srgbClr val="0432FF"/>
                </a:solidFill>
                <a:latin typeface="Arial"/>
                <a:ea typeface="Arial"/>
                <a:cs typeface="Arial"/>
                <a:sym typeface="Arial"/>
              </a:rPr>
              <a:t>lose interest if she didn’t send them. </a:t>
            </a:r>
            <a:endParaRPr sz="1200" b="0" i="0" u="none" strike="noStrike" cap="none">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endParaRPr sz="1200" b="0" i="0" u="none" strike="noStrike" cap="none">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r>
              <a:rPr lang="en-GB" sz="1200" b="0" i="0" u="none" strike="noStrike" cap="none">
                <a:solidFill>
                  <a:srgbClr val="0432FF"/>
                </a:solidFill>
                <a:latin typeface="Arial"/>
                <a:ea typeface="Arial"/>
                <a:cs typeface="Arial"/>
                <a:sym typeface="Arial"/>
              </a:rPr>
              <a:t>No matter what she sent, he kept asking for more explicit pictures – </a:t>
            </a:r>
            <a:br>
              <a:rPr lang="en-GB" sz="1200" b="0" i="0" u="none" strike="noStrike" cap="none">
                <a:solidFill>
                  <a:srgbClr val="0432FF"/>
                </a:solidFill>
                <a:latin typeface="Arial"/>
                <a:ea typeface="Arial"/>
                <a:cs typeface="Arial"/>
                <a:sym typeface="Arial"/>
              </a:rPr>
            </a:br>
            <a:r>
              <a:rPr lang="en-GB" sz="1200" b="0" i="0" u="none" strike="noStrike" cap="none">
                <a:solidFill>
                  <a:srgbClr val="0432FF"/>
                </a:solidFill>
                <a:latin typeface="Arial"/>
                <a:ea typeface="Arial"/>
                <a:cs typeface="Arial"/>
                <a:sym typeface="Arial"/>
              </a:rPr>
              <a:t>so eventually she stopped talking to him. But a few weeks later, she </a:t>
            </a:r>
            <a:br>
              <a:rPr lang="en-GB" sz="1200" b="0" i="0" u="none" strike="noStrike" cap="none">
                <a:solidFill>
                  <a:srgbClr val="0432FF"/>
                </a:solidFill>
                <a:latin typeface="Arial"/>
                <a:ea typeface="Arial"/>
                <a:cs typeface="Arial"/>
                <a:sym typeface="Arial"/>
              </a:rPr>
            </a:br>
            <a:r>
              <a:rPr lang="en-GB" sz="1200" b="0" i="0" u="none" strike="noStrike" cap="none">
                <a:solidFill>
                  <a:srgbClr val="0432FF"/>
                </a:solidFill>
                <a:latin typeface="Arial"/>
                <a:ea typeface="Arial"/>
                <a:cs typeface="Arial"/>
                <a:sym typeface="Arial"/>
              </a:rPr>
              <a:t>found out that he’d sent her photos to other boys in her school. </a:t>
            </a:r>
            <a:endParaRPr sz="1200" b="0" i="0" u="none" strike="noStrike" cap="none">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endParaRPr sz="1200" b="0" i="0" u="none" strike="noStrike" cap="none">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r>
              <a:rPr lang="en-GB" sz="1200" b="0" i="0" u="none" strike="noStrike" cap="none">
                <a:solidFill>
                  <a:srgbClr val="0432FF"/>
                </a:solidFill>
                <a:latin typeface="Arial"/>
                <a:ea typeface="Arial"/>
                <a:cs typeface="Arial"/>
                <a:sym typeface="Arial"/>
              </a:rPr>
              <a:t>Her photos were being shared on social media without her consent, and going round the whole year. People were calling her really hurtful names. </a:t>
            </a:r>
            <a:endParaRPr sz="1200" b="0" i="0" u="none" strike="noStrike" cap="none">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endParaRPr sz="1200" b="0" i="0" u="none" strike="noStrike" cap="none">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r>
              <a:rPr lang="en-GB" sz="1200" b="0" i="0" u="none" strike="noStrike" cap="none">
                <a:solidFill>
                  <a:srgbClr val="0432FF"/>
                </a:solidFill>
                <a:latin typeface="Arial"/>
                <a:ea typeface="Arial"/>
                <a:cs typeface="Arial"/>
                <a:sym typeface="Arial"/>
              </a:rPr>
              <a:t>When the school found out, they made her write an essay as a punishment – while nothing happened to the boys who shared her photos. </a:t>
            </a:r>
            <a:endParaRPr sz="1200" b="0" i="0" u="none" strike="noStrike" cap="none">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endParaRPr sz="1200" b="0" i="0" u="none" strike="noStrike" cap="none">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r>
              <a:rPr lang="en-GB" sz="1200" b="0" i="0" u="none" strike="noStrike" cap="none">
                <a:solidFill>
                  <a:srgbClr val="0432FF"/>
                </a:solidFill>
                <a:latin typeface="Arial"/>
                <a:ea typeface="Arial"/>
                <a:cs typeface="Arial"/>
                <a:sym typeface="Arial"/>
              </a:rPr>
              <a:t>Roxy is a real person. Now, she’s in her twenties – and educates young people about the dangers of sharing nudes, and how it’s not their fault if their images are shared without their consent.</a:t>
            </a:r>
            <a:endParaRPr sz="1200" b="0" i="0" u="none" strike="noStrike" cap="none">
              <a:solidFill>
                <a:srgbClr val="0432FF"/>
              </a:solidFill>
              <a:latin typeface="Arial"/>
              <a:ea typeface="Arial"/>
              <a:cs typeface="Arial"/>
              <a:sym typeface="Arial"/>
            </a:endParaRPr>
          </a:p>
        </p:txBody>
      </p:sp>
      <p:pic>
        <p:nvPicPr>
          <p:cNvPr id="295" name="Google Shape;295;g2f213c1349c_0_21"/>
          <p:cNvPicPr preferRelativeResize="0"/>
          <p:nvPr/>
        </p:nvPicPr>
        <p:blipFill rotWithShape="1">
          <a:blip r:embed="rId5">
            <a:alphaModFix/>
          </a:blip>
          <a:srcRect/>
          <a:stretch/>
        </p:blipFill>
        <p:spPr>
          <a:xfrm>
            <a:off x="6765811" y="865116"/>
            <a:ext cx="3290365" cy="522600"/>
          </a:xfrm>
          <a:prstGeom prst="rect">
            <a:avLst/>
          </a:prstGeom>
          <a:noFill/>
          <a:ln>
            <a:noFill/>
          </a:ln>
        </p:spPr>
      </p:pic>
      <p:pic>
        <p:nvPicPr>
          <p:cNvPr id="296" name="Google Shape;296;g2f213c1349c_0_21"/>
          <p:cNvPicPr preferRelativeResize="0"/>
          <p:nvPr/>
        </p:nvPicPr>
        <p:blipFill rotWithShape="1">
          <a:blip r:embed="rId6">
            <a:alphaModFix/>
          </a:blip>
          <a:srcRect l="42349" r="7707"/>
          <a:stretch/>
        </p:blipFill>
        <p:spPr>
          <a:xfrm>
            <a:off x="-10" y="0"/>
            <a:ext cx="6096010"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1"/>
        <p:cNvGrpSpPr/>
        <p:nvPr/>
      </p:nvGrpSpPr>
      <p:grpSpPr>
        <a:xfrm>
          <a:off x="0" y="0"/>
          <a:ext cx="0" cy="0"/>
          <a:chOff x="0" y="0"/>
          <a:chExt cx="0" cy="0"/>
        </a:xfrm>
      </p:grpSpPr>
      <p:sp>
        <p:nvSpPr>
          <p:cNvPr id="302" name="Google Shape;302;p22"/>
          <p:cNvSpPr txBox="1"/>
          <p:nvPr/>
        </p:nvSpPr>
        <p:spPr>
          <a:xfrm>
            <a:off x="3048000" y="0"/>
            <a:ext cx="6246000" cy="6858000"/>
          </a:xfrm>
          <a:prstGeom prst="rect">
            <a:avLst/>
          </a:prstGeom>
          <a:noFill/>
          <a:ln>
            <a:noFill/>
          </a:ln>
        </p:spPr>
        <p:txBody>
          <a:bodyPr spcFirstLastPara="1" wrap="square" lIns="360000" tIns="2160000" rIns="360000" bIns="360000" anchor="t" anchorCtr="0">
            <a:normAutofit/>
          </a:bodyPr>
          <a:lstStyle/>
          <a:p>
            <a:pPr marL="0" marR="0" lvl="0" indent="0" algn="ctr" rtl="0">
              <a:lnSpc>
                <a:spcPct val="100000"/>
              </a:lnSpc>
              <a:spcBef>
                <a:spcPts val="0"/>
              </a:spcBef>
              <a:spcAft>
                <a:spcPts val="0"/>
              </a:spcAft>
              <a:buClr>
                <a:srgbClr val="0000FF"/>
              </a:buClr>
              <a:buSzPts val="3000"/>
              <a:buFont typeface="Arial"/>
              <a:buChar char="•"/>
            </a:pPr>
            <a:r>
              <a:rPr lang="en-GB" sz="3000" b="0" i="0" u="none" strike="noStrike" cap="none">
                <a:solidFill>
                  <a:srgbClr val="0000FF"/>
                </a:solidFill>
                <a:latin typeface="Arial"/>
                <a:ea typeface="Arial"/>
                <a:cs typeface="Arial"/>
                <a:sym typeface="Arial"/>
              </a:rPr>
              <a:t>Do you think the way Roxy was treated was unfair?</a:t>
            </a:r>
            <a:endParaRPr sz="3000" b="0" i="0" u="none" strike="noStrike" cap="none">
              <a:solidFill>
                <a:srgbClr val="000000"/>
              </a:solidFill>
              <a:latin typeface="Arial"/>
              <a:ea typeface="Arial"/>
              <a:cs typeface="Arial"/>
              <a:sym typeface="Arial"/>
            </a:endParaRPr>
          </a:p>
        </p:txBody>
      </p:sp>
      <p:pic>
        <p:nvPicPr>
          <p:cNvPr id="303" name="Google Shape;303;p22"/>
          <p:cNvPicPr preferRelativeResize="0"/>
          <p:nvPr/>
        </p:nvPicPr>
        <p:blipFill rotWithShape="1">
          <a:blip r:embed="rId4">
            <a:alphaModFix/>
          </a:blip>
          <a:srcRect/>
          <a:stretch/>
        </p:blipFill>
        <p:spPr>
          <a:xfrm>
            <a:off x="3774283" y="312379"/>
            <a:ext cx="4643420" cy="737500"/>
          </a:xfrm>
          <a:prstGeom prst="rect">
            <a:avLst/>
          </a:prstGeom>
          <a:noFill/>
          <a:ln>
            <a:noFill/>
          </a:ln>
        </p:spPr>
      </p:pic>
      <p:pic>
        <p:nvPicPr>
          <p:cNvPr id="304" name="Google Shape;304;p22" descr="A close-up of a red apple&#10;&#10;Description automatically generated"/>
          <p:cNvPicPr preferRelativeResize="0"/>
          <p:nvPr/>
        </p:nvPicPr>
        <p:blipFill rotWithShape="1">
          <a:blip r:embed="rId5">
            <a:alphaModFix/>
          </a:blip>
          <a:srcRect l="52938" t="62868"/>
          <a:stretch/>
        </p:blipFill>
        <p:spPr>
          <a:xfrm>
            <a:off x="8534400" y="5234609"/>
            <a:ext cx="3657600" cy="1623391"/>
          </a:xfrm>
          <a:prstGeom prst="rect">
            <a:avLst/>
          </a:prstGeom>
          <a:noFill/>
          <a:ln>
            <a:noFill/>
          </a:ln>
        </p:spPr>
      </p:pic>
      <p:pic>
        <p:nvPicPr>
          <p:cNvPr id="305" name="Google Shape;305;p22"/>
          <p:cNvPicPr preferRelativeResize="0"/>
          <p:nvPr/>
        </p:nvPicPr>
        <p:blipFill rotWithShape="1">
          <a:blip r:embed="rId6">
            <a:alphaModFix/>
          </a:blip>
          <a:srcRect/>
          <a:stretch/>
        </p:blipFill>
        <p:spPr>
          <a:xfrm>
            <a:off x="4241863" y="940025"/>
            <a:ext cx="3708275" cy="737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0"/>
        <p:cNvGrpSpPr/>
        <p:nvPr/>
      </p:nvGrpSpPr>
      <p:grpSpPr>
        <a:xfrm>
          <a:off x="0" y="0"/>
          <a:ext cx="0" cy="0"/>
          <a:chOff x="0" y="0"/>
          <a:chExt cx="0" cy="0"/>
        </a:xfrm>
      </p:grpSpPr>
      <p:sp>
        <p:nvSpPr>
          <p:cNvPr id="311" name="Google Shape;311;p23"/>
          <p:cNvSpPr txBox="1"/>
          <p:nvPr/>
        </p:nvSpPr>
        <p:spPr>
          <a:xfrm>
            <a:off x="3048000" y="0"/>
            <a:ext cx="6246000" cy="6858000"/>
          </a:xfrm>
          <a:prstGeom prst="rect">
            <a:avLst/>
          </a:prstGeom>
          <a:noFill/>
          <a:ln>
            <a:noFill/>
          </a:ln>
        </p:spPr>
        <p:txBody>
          <a:bodyPr spcFirstLastPara="1" wrap="square" lIns="360000" tIns="2160000" rIns="360000" bIns="360000" anchor="t" anchorCtr="0">
            <a:normAutofit/>
          </a:bodyPr>
          <a:lstStyle/>
          <a:p>
            <a:pPr marL="0" marR="0" lvl="0" indent="0" algn="ctr" rtl="0">
              <a:lnSpc>
                <a:spcPct val="100000"/>
              </a:lnSpc>
              <a:spcBef>
                <a:spcPts val="0"/>
              </a:spcBef>
              <a:spcAft>
                <a:spcPts val="0"/>
              </a:spcAft>
              <a:buClr>
                <a:srgbClr val="170D10"/>
              </a:buClr>
              <a:buSzPts val="3000"/>
              <a:buFont typeface="Arial"/>
              <a:buChar char="•"/>
            </a:pPr>
            <a:r>
              <a:rPr lang="en-GB" sz="3000" b="0" i="0" u="none" strike="noStrike" cap="none">
                <a:solidFill>
                  <a:srgbClr val="170D10"/>
                </a:solidFill>
                <a:latin typeface="Arial"/>
                <a:ea typeface="Arial"/>
                <a:cs typeface="Arial"/>
                <a:sym typeface="Arial"/>
              </a:rPr>
              <a:t>Do you think the way Roxy was treated was unfair?</a:t>
            </a:r>
            <a:endParaRPr sz="3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3200"/>
              <a:buFont typeface="Arial"/>
              <a:buNone/>
            </a:pPr>
            <a:endParaRPr sz="3000" b="0" i="0" u="none" strike="noStrike" cap="none">
              <a:solidFill>
                <a:srgbClr val="0000FF"/>
              </a:solidFill>
              <a:latin typeface="Arial"/>
              <a:ea typeface="Arial"/>
              <a:cs typeface="Arial"/>
              <a:sym typeface="Arial"/>
            </a:endParaRPr>
          </a:p>
          <a:p>
            <a:pPr marL="0" marR="0" lvl="0" indent="0" algn="ctr" rtl="0">
              <a:lnSpc>
                <a:spcPct val="100000"/>
              </a:lnSpc>
              <a:spcBef>
                <a:spcPts val="0"/>
              </a:spcBef>
              <a:spcAft>
                <a:spcPts val="0"/>
              </a:spcAft>
              <a:buClr>
                <a:srgbClr val="0000FF"/>
              </a:buClr>
              <a:buSzPts val="3000"/>
              <a:buFont typeface="Arial"/>
              <a:buChar char="•"/>
            </a:pPr>
            <a:r>
              <a:rPr lang="en-GB" sz="3000" b="0" i="0" u="none" strike="noStrike" cap="none">
                <a:solidFill>
                  <a:srgbClr val="0000FF"/>
                </a:solidFill>
                <a:latin typeface="Arial"/>
                <a:ea typeface="Arial"/>
                <a:cs typeface="Arial"/>
                <a:sym typeface="Arial"/>
              </a:rPr>
              <a:t>If you were in Roxy’s position, what would you do?</a:t>
            </a:r>
            <a:endParaRPr sz="3000" b="0" i="0" u="none" strike="noStrike" cap="none">
              <a:solidFill>
                <a:srgbClr val="000000"/>
              </a:solidFill>
              <a:latin typeface="Arial"/>
              <a:ea typeface="Arial"/>
              <a:cs typeface="Arial"/>
              <a:sym typeface="Arial"/>
            </a:endParaRPr>
          </a:p>
        </p:txBody>
      </p:sp>
      <p:pic>
        <p:nvPicPr>
          <p:cNvPr id="312" name="Google Shape;312;p23" descr="A close-up of a red apple&#10;&#10;Description automatically generated"/>
          <p:cNvPicPr preferRelativeResize="0"/>
          <p:nvPr/>
        </p:nvPicPr>
        <p:blipFill rotWithShape="1">
          <a:blip r:embed="rId4">
            <a:alphaModFix/>
          </a:blip>
          <a:srcRect l="52938" t="62868"/>
          <a:stretch/>
        </p:blipFill>
        <p:spPr>
          <a:xfrm>
            <a:off x="8534400" y="5234609"/>
            <a:ext cx="3657600" cy="1623391"/>
          </a:xfrm>
          <a:prstGeom prst="rect">
            <a:avLst/>
          </a:prstGeom>
          <a:noFill/>
          <a:ln>
            <a:noFill/>
          </a:ln>
        </p:spPr>
      </p:pic>
      <p:pic>
        <p:nvPicPr>
          <p:cNvPr id="313" name="Google Shape;313;p23"/>
          <p:cNvPicPr preferRelativeResize="0"/>
          <p:nvPr/>
        </p:nvPicPr>
        <p:blipFill rotWithShape="1">
          <a:blip r:embed="rId5">
            <a:alphaModFix/>
          </a:blip>
          <a:srcRect/>
          <a:stretch/>
        </p:blipFill>
        <p:spPr>
          <a:xfrm>
            <a:off x="3774283" y="312379"/>
            <a:ext cx="4643420" cy="737500"/>
          </a:xfrm>
          <a:prstGeom prst="rect">
            <a:avLst/>
          </a:prstGeom>
          <a:noFill/>
          <a:ln>
            <a:noFill/>
          </a:ln>
        </p:spPr>
      </p:pic>
      <p:pic>
        <p:nvPicPr>
          <p:cNvPr id="314" name="Google Shape;314;p23"/>
          <p:cNvPicPr preferRelativeResize="0"/>
          <p:nvPr/>
        </p:nvPicPr>
        <p:blipFill rotWithShape="1">
          <a:blip r:embed="rId6">
            <a:alphaModFix/>
          </a:blip>
          <a:srcRect/>
          <a:stretch/>
        </p:blipFill>
        <p:spPr>
          <a:xfrm>
            <a:off x="4241863" y="940025"/>
            <a:ext cx="3708275" cy="737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319"/>
        <p:cNvGrpSpPr/>
        <p:nvPr/>
      </p:nvGrpSpPr>
      <p:grpSpPr>
        <a:xfrm>
          <a:off x="0" y="0"/>
          <a:ext cx="0" cy="0"/>
          <a:chOff x="0" y="0"/>
          <a:chExt cx="0" cy="0"/>
        </a:xfrm>
      </p:grpSpPr>
      <p:sp>
        <p:nvSpPr>
          <p:cNvPr id="320" name="Google Shape;320;g2f213c1349c_0_36"/>
          <p:cNvSpPr txBox="1"/>
          <p:nvPr/>
        </p:nvSpPr>
        <p:spPr>
          <a:xfrm>
            <a:off x="0" y="-249225"/>
            <a:ext cx="12192000" cy="6858000"/>
          </a:xfrm>
          <a:prstGeom prst="rect">
            <a:avLst/>
          </a:prstGeom>
          <a:noFill/>
          <a:ln>
            <a:noFill/>
          </a:ln>
        </p:spPr>
        <p:txBody>
          <a:bodyPr spcFirstLastPara="1" wrap="square" lIns="360000" tIns="2160000" rIns="360000" bIns="360000" anchor="t" anchorCtr="0">
            <a:noAutofit/>
          </a:bodyPr>
          <a:lstStyle/>
          <a:p>
            <a:pPr marL="0" marR="0" lvl="0" indent="0" algn="ctr" rtl="0">
              <a:lnSpc>
                <a:spcPct val="90000"/>
              </a:lnSpc>
              <a:spcBef>
                <a:spcPts val="0"/>
              </a:spcBef>
              <a:spcAft>
                <a:spcPts val="0"/>
              </a:spcAft>
              <a:buClr>
                <a:schemeClr val="lt1"/>
              </a:buClr>
              <a:buSzPts val="2240"/>
              <a:buFont typeface="Arial"/>
              <a:buNone/>
            </a:pPr>
            <a:r>
              <a:rPr lang="en-GB" sz="2000" b="0" i="0" u="none" strike="noStrike" cap="none">
                <a:solidFill>
                  <a:srgbClr val="0432FF"/>
                </a:solidFill>
                <a:latin typeface="Arial"/>
                <a:ea typeface="Arial"/>
                <a:cs typeface="Arial"/>
                <a:sym typeface="Arial"/>
              </a:rPr>
              <a:t>Here’s how to respond to common reactions to Roxy’s story.</a:t>
            </a:r>
            <a:endParaRPr sz="2000" b="0" i="0" u="none" strike="noStrike" cap="none">
              <a:solidFill>
                <a:srgbClr val="0432FF"/>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endParaRPr sz="2000" b="0" i="0" u="none" strike="noStrike" cap="none">
              <a:solidFill>
                <a:srgbClr val="0432FF"/>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500" b="1" i="0" u="none" strike="noStrike" cap="none">
                <a:solidFill>
                  <a:srgbClr val="0432FF"/>
                </a:solidFill>
                <a:latin typeface="Arial"/>
                <a:ea typeface="Arial"/>
                <a:cs typeface="Arial"/>
                <a:sym typeface="Arial"/>
              </a:rPr>
              <a:t>“Roxy shouldn’t have shared her photos”</a:t>
            </a:r>
            <a:endParaRPr sz="2500" b="1" i="0" u="none" strike="noStrike" cap="none">
              <a:solidFill>
                <a:srgbClr val="0432FF"/>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000" b="0" i="0" u="none" strike="noStrike" cap="none">
                <a:solidFill>
                  <a:srgbClr val="0432FF"/>
                </a:solidFill>
                <a:latin typeface="Arial"/>
                <a:ea typeface="Arial"/>
                <a:cs typeface="Arial"/>
                <a:sym typeface="Arial"/>
              </a:rPr>
              <a:t>Be ready to challenge ‘slut-shaming’ or victim-blaming attitudes. Remind students that Roxy was a young teenager at the time and she couldn’t have known that once images are shared, they can end up anywhere. Reiterate that the pressure put on her was wrong.</a:t>
            </a:r>
            <a:endParaRPr sz="2000" b="0" i="0" u="none" strike="noStrike" cap="none">
              <a:solidFill>
                <a:srgbClr val="0432FF"/>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endParaRPr sz="2000" b="0" i="0" u="none" strike="noStrike" cap="none">
              <a:solidFill>
                <a:srgbClr val="0432FF"/>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500" b="1" i="0" u="none" strike="noStrike" cap="none">
                <a:solidFill>
                  <a:srgbClr val="0432FF"/>
                </a:solidFill>
                <a:latin typeface="Arial"/>
                <a:ea typeface="Arial"/>
                <a:cs typeface="Arial"/>
                <a:sym typeface="Arial"/>
              </a:rPr>
              <a:t>“Roxy’s school was in the wrong, so I wouldn’t tell teachers anything”</a:t>
            </a:r>
            <a:endParaRPr sz="2500" b="1" i="0" u="none" strike="noStrike" cap="none">
              <a:solidFill>
                <a:srgbClr val="0432FF"/>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000" b="0" i="0" u="none" strike="noStrike" cap="none">
                <a:solidFill>
                  <a:srgbClr val="0432FF"/>
                </a:solidFill>
                <a:latin typeface="Arial"/>
                <a:ea typeface="Arial"/>
                <a:cs typeface="Arial"/>
                <a:sym typeface="Arial"/>
              </a:rPr>
              <a:t>Explain that Roxy’s story is from a few years in the past, and that schools have moved on since. Reiterate that everyone at this school is here to help.</a:t>
            </a:r>
            <a:endParaRPr sz="2000" b="0" i="0" u="none" strike="noStrike" cap="none">
              <a:solidFill>
                <a:srgbClr val="0432FF"/>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endParaRPr sz="2500" b="0" i="0" u="none" strike="noStrike" cap="none">
              <a:solidFill>
                <a:srgbClr val="0432FF"/>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500" b="1" i="0" u="none" strike="noStrike" cap="none">
                <a:solidFill>
                  <a:srgbClr val="0432FF"/>
                </a:solidFill>
                <a:latin typeface="Arial"/>
                <a:ea typeface="Arial"/>
                <a:cs typeface="Arial"/>
                <a:sym typeface="Arial"/>
              </a:rPr>
              <a:t>“Everyone sends nudes, what’s the problem?”</a:t>
            </a:r>
            <a:endParaRPr sz="2500" b="1" i="0" u="none" strike="noStrike" cap="none">
              <a:solidFill>
                <a:srgbClr val="0432FF"/>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000" b="0" i="0" u="none" strike="noStrike" cap="none">
                <a:solidFill>
                  <a:srgbClr val="0432FF"/>
                </a:solidFill>
                <a:latin typeface="Arial"/>
                <a:ea typeface="Arial"/>
                <a:cs typeface="Arial"/>
                <a:sym typeface="Arial"/>
              </a:rPr>
              <a:t>Remind students of the law, and the Government guidelines – </a:t>
            </a:r>
            <a:br>
              <a:rPr lang="en-GB" sz="2000" b="0" i="0" u="none" strike="noStrike" cap="none">
                <a:solidFill>
                  <a:srgbClr val="0432FF"/>
                </a:solidFill>
                <a:latin typeface="Arial"/>
                <a:ea typeface="Arial"/>
                <a:cs typeface="Arial"/>
                <a:sym typeface="Arial"/>
              </a:rPr>
            </a:br>
            <a:r>
              <a:rPr lang="en-GB" sz="2000" b="0" i="0" u="none" strike="noStrike" cap="none">
                <a:solidFill>
                  <a:srgbClr val="0432FF"/>
                </a:solidFill>
                <a:latin typeface="Arial"/>
                <a:ea typeface="Arial"/>
                <a:cs typeface="Arial"/>
                <a:sym typeface="Arial"/>
              </a:rPr>
              <a:t>and potentially open a discussion about whether it’s right </a:t>
            </a:r>
            <a:br>
              <a:rPr lang="en-GB" sz="2000" b="0" i="0" u="none" strike="noStrike" cap="none">
                <a:solidFill>
                  <a:srgbClr val="0432FF"/>
                </a:solidFill>
                <a:latin typeface="Arial"/>
                <a:ea typeface="Arial"/>
                <a:cs typeface="Arial"/>
                <a:sym typeface="Arial"/>
              </a:rPr>
            </a:br>
            <a:r>
              <a:rPr lang="en-GB" sz="2000" b="0" i="0" u="none" strike="noStrike" cap="none">
                <a:solidFill>
                  <a:srgbClr val="0432FF"/>
                </a:solidFill>
                <a:latin typeface="Arial"/>
                <a:ea typeface="Arial"/>
                <a:cs typeface="Arial"/>
                <a:sym typeface="Arial"/>
              </a:rPr>
              <a:t>to share nude photos at any age.</a:t>
            </a:r>
            <a:endParaRPr sz="2000" b="0" i="0" u="none" strike="noStrike" cap="none">
              <a:solidFill>
                <a:srgbClr val="0432FF"/>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endParaRPr sz="2000" b="0" i="0" u="none" strike="noStrike" cap="none">
              <a:solidFill>
                <a:srgbClr val="0432FF"/>
              </a:solidFill>
              <a:latin typeface="Arial"/>
              <a:ea typeface="Arial"/>
              <a:cs typeface="Arial"/>
              <a:sym typeface="Arial"/>
            </a:endParaRPr>
          </a:p>
        </p:txBody>
      </p:sp>
      <p:pic>
        <p:nvPicPr>
          <p:cNvPr id="321" name="Google Shape;321;g2f213c1349c_0_36" descr="A close-up of a red apple&#10;&#10;Description automatically generated"/>
          <p:cNvPicPr preferRelativeResize="0"/>
          <p:nvPr/>
        </p:nvPicPr>
        <p:blipFill rotWithShape="1">
          <a:blip r:embed="rId4">
            <a:alphaModFix/>
          </a:blip>
          <a:srcRect l="52938" t="62868"/>
          <a:stretch/>
        </p:blipFill>
        <p:spPr>
          <a:xfrm>
            <a:off x="8534400" y="5234609"/>
            <a:ext cx="3657600" cy="1623391"/>
          </a:xfrm>
          <a:prstGeom prst="rect">
            <a:avLst/>
          </a:prstGeom>
          <a:noFill/>
          <a:ln>
            <a:noFill/>
          </a:ln>
        </p:spPr>
      </p:pic>
      <p:pic>
        <p:nvPicPr>
          <p:cNvPr id="322" name="Google Shape;322;g2f213c1349c_0_36"/>
          <p:cNvPicPr preferRelativeResize="0"/>
          <p:nvPr/>
        </p:nvPicPr>
        <p:blipFill rotWithShape="1">
          <a:blip r:embed="rId5">
            <a:alphaModFix/>
          </a:blip>
          <a:srcRect/>
          <a:stretch/>
        </p:blipFill>
        <p:spPr>
          <a:xfrm>
            <a:off x="1530805" y="940026"/>
            <a:ext cx="9130384" cy="737500"/>
          </a:xfrm>
          <a:prstGeom prst="rect">
            <a:avLst/>
          </a:prstGeom>
          <a:noFill/>
          <a:ln>
            <a:noFill/>
          </a:ln>
        </p:spPr>
      </p:pic>
      <p:pic>
        <p:nvPicPr>
          <p:cNvPr id="323" name="Google Shape;323;g2f213c1349c_0_36"/>
          <p:cNvPicPr preferRelativeResize="0"/>
          <p:nvPr/>
        </p:nvPicPr>
        <p:blipFill rotWithShape="1">
          <a:blip r:embed="rId6">
            <a:alphaModFix/>
          </a:blip>
          <a:srcRect/>
          <a:stretch/>
        </p:blipFill>
        <p:spPr>
          <a:xfrm>
            <a:off x="3774283" y="312379"/>
            <a:ext cx="4643420" cy="737500"/>
          </a:xfrm>
          <a:prstGeom prst="rect">
            <a:avLst/>
          </a:prstGeom>
          <a:noFill/>
          <a:ln>
            <a:noFill/>
          </a:ln>
        </p:spPr>
      </p:pic>
      <p:sp>
        <p:nvSpPr>
          <p:cNvPr id="324" name="Google Shape;324;g2f213c1349c_0_36"/>
          <p:cNvSpPr txBox="1"/>
          <p:nvPr/>
        </p:nvSpPr>
        <p:spPr>
          <a:xfrm>
            <a:off x="226080" y="263775"/>
            <a:ext cx="3012420" cy="457149"/>
          </a:xfrm>
          <a:prstGeom prst="rect">
            <a:avLst/>
          </a:prstGeom>
          <a:solidFill>
            <a:srgbClr val="FF0000"/>
          </a:solidFill>
          <a:ln>
            <a:noFill/>
          </a:ln>
        </p:spPr>
        <p:txBody>
          <a:bodyPr spcFirstLastPara="1" wrap="square" lIns="90000" tIns="90000" rIns="90000" bIns="90000" anchor="t" anchorCtr="0">
            <a:noAutofit/>
          </a:bodyPr>
          <a:lstStyle/>
          <a:p>
            <a:pPr marL="0" marR="0" lvl="0" indent="0" algn="ctr" rtl="0">
              <a:lnSpc>
                <a:spcPct val="100000"/>
              </a:lnSpc>
              <a:spcBef>
                <a:spcPts val="0"/>
              </a:spcBef>
              <a:spcAft>
                <a:spcPts val="0"/>
              </a:spcAft>
              <a:buNone/>
            </a:pPr>
            <a:r>
              <a:rPr lang="en-GB" sz="2000" b="1" i="0" u="none" strike="noStrike" cap="none">
                <a:solidFill>
                  <a:srgbClr val="FFFFFF"/>
                </a:solidFill>
                <a:latin typeface="Helvetica Neue"/>
                <a:ea typeface="Helvetica Neue"/>
                <a:cs typeface="Helvetica Neue"/>
                <a:sym typeface="Helvetica Neue"/>
              </a:rPr>
              <a:t>For teachers</a:t>
            </a:r>
            <a:r>
              <a:rPr lang="en-GB" sz="2000" b="1">
                <a:solidFill>
                  <a:srgbClr val="FFFFFF"/>
                </a:solidFill>
                <a:latin typeface="Helvetica Neue"/>
                <a:ea typeface="Helvetica Neue"/>
                <a:cs typeface="Helvetica Neue"/>
                <a:sym typeface="Helvetica Neue"/>
              </a:rPr>
              <a:t>’</a:t>
            </a:r>
            <a:r>
              <a:rPr lang="en-GB" sz="2000" b="1" i="0" u="none" strike="noStrike" cap="none">
                <a:solidFill>
                  <a:srgbClr val="FFFFFF"/>
                </a:solidFill>
                <a:latin typeface="Helvetica Neue"/>
                <a:ea typeface="Helvetica Neue"/>
                <a:cs typeface="Helvetica Neue"/>
                <a:sym typeface="Helvetica Neue"/>
              </a:rPr>
              <a:t> use only</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9"/>
        <p:cNvGrpSpPr/>
        <p:nvPr/>
      </p:nvGrpSpPr>
      <p:grpSpPr>
        <a:xfrm>
          <a:off x="0" y="0"/>
          <a:ext cx="0" cy="0"/>
          <a:chOff x="0" y="0"/>
          <a:chExt cx="0" cy="0"/>
        </a:xfrm>
      </p:grpSpPr>
      <p:sp>
        <p:nvSpPr>
          <p:cNvPr id="330" name="Google Shape;330;p24"/>
          <p:cNvSpPr txBox="1"/>
          <p:nvPr/>
        </p:nvSpPr>
        <p:spPr>
          <a:xfrm>
            <a:off x="-1" y="277324"/>
            <a:ext cx="12192000" cy="6303300"/>
          </a:xfrm>
          <a:prstGeom prst="rect">
            <a:avLst/>
          </a:prstGeom>
          <a:noFill/>
          <a:ln>
            <a:noFill/>
          </a:ln>
        </p:spPr>
        <p:txBody>
          <a:bodyPr spcFirstLastPara="1" wrap="square" lIns="720000" tIns="1440000" rIns="720000" bIns="720000" anchor="t" anchorCtr="0">
            <a:noAutofit/>
          </a:bodyPr>
          <a:lstStyle/>
          <a:p>
            <a:pPr marL="0" marR="0" lvl="0" indent="0" algn="ctr" rtl="0">
              <a:lnSpc>
                <a:spcPct val="100000"/>
              </a:lnSpc>
              <a:spcBef>
                <a:spcPts val="0"/>
              </a:spcBef>
              <a:spcAft>
                <a:spcPts val="0"/>
              </a:spcAft>
              <a:buClr>
                <a:srgbClr val="0000FF"/>
              </a:buClr>
              <a:buSzPts val="4800"/>
              <a:buFont typeface="Arial"/>
              <a:buNone/>
            </a:pPr>
            <a:r>
              <a:rPr lang="en-GB" sz="4500" b="1" i="0" u="none" strike="noStrike" cap="none">
                <a:solidFill>
                  <a:srgbClr val="0000FF"/>
                </a:solidFill>
                <a:latin typeface="Arial"/>
                <a:ea typeface="Arial"/>
                <a:cs typeface="Arial"/>
                <a:sym typeface="Arial"/>
              </a:rPr>
              <a:t>“I just felt like I’d done this terrible thing that I’d been told not to do, and that my parents would be angry, there was just no-one I could go to.”</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170D10"/>
              </a:buClr>
              <a:buSzPts val="3600"/>
              <a:buFont typeface="Arial"/>
              <a:buNone/>
            </a:pPr>
            <a:r>
              <a:rPr lang="en-GB" sz="3000" b="0" i="0" u="none" strike="noStrike" cap="none">
                <a:solidFill>
                  <a:srgbClr val="170D10"/>
                </a:solidFill>
                <a:latin typeface="Arial"/>
                <a:ea typeface="Arial"/>
                <a:cs typeface="Arial"/>
                <a:sym typeface="Arial"/>
              </a:rPr>
              <a:t>Roxy</a:t>
            </a:r>
            <a:endParaRPr sz="800" b="0" i="0" u="none" strike="noStrike" cap="none">
              <a:solidFill>
                <a:srgbClr val="000000"/>
              </a:solidFill>
              <a:latin typeface="Arial"/>
              <a:ea typeface="Arial"/>
              <a:cs typeface="Arial"/>
              <a:sym typeface="Arial"/>
            </a:endParaRPr>
          </a:p>
        </p:txBody>
      </p:sp>
      <p:pic>
        <p:nvPicPr>
          <p:cNvPr id="331" name="Google Shape;331;p24" descr="A close-up of a red apple&#10;&#10;Description automatically generated"/>
          <p:cNvPicPr preferRelativeResize="0"/>
          <p:nvPr/>
        </p:nvPicPr>
        <p:blipFill rotWithShape="1">
          <a:blip r:embed="rId4">
            <a:alphaModFix/>
          </a:blip>
          <a:srcRect l="52938" t="62868"/>
          <a:stretch/>
        </p:blipFill>
        <p:spPr>
          <a:xfrm>
            <a:off x="8534400" y="5234609"/>
            <a:ext cx="3657600" cy="1623391"/>
          </a:xfrm>
          <a:prstGeom prst="rect">
            <a:avLst/>
          </a:prstGeom>
          <a:noFill/>
          <a:ln>
            <a:noFill/>
          </a:ln>
        </p:spPr>
      </p:pic>
      <p:pic>
        <p:nvPicPr>
          <p:cNvPr id="332" name="Google Shape;332;p24"/>
          <p:cNvPicPr preferRelativeResize="0"/>
          <p:nvPr/>
        </p:nvPicPr>
        <p:blipFill rotWithShape="1">
          <a:blip r:embed="rId5">
            <a:alphaModFix/>
          </a:blip>
          <a:srcRect/>
          <a:stretch/>
        </p:blipFill>
        <p:spPr>
          <a:xfrm>
            <a:off x="3774283" y="312379"/>
            <a:ext cx="4643420" cy="737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
        <p:cNvGrpSpPr/>
        <p:nvPr/>
      </p:nvGrpSpPr>
      <p:grpSpPr>
        <a:xfrm>
          <a:off x="0" y="0"/>
          <a:ext cx="0" cy="0"/>
          <a:chOff x="0" y="0"/>
          <a:chExt cx="0" cy="0"/>
        </a:xfrm>
      </p:grpSpPr>
      <p:sp>
        <p:nvSpPr>
          <p:cNvPr id="105" name="Google Shape;105;p3"/>
          <p:cNvSpPr txBox="1">
            <a:spLocks noGrp="1"/>
          </p:cNvSpPr>
          <p:nvPr>
            <p:ph type="body" idx="2"/>
          </p:nvPr>
        </p:nvSpPr>
        <p:spPr>
          <a:xfrm>
            <a:off x="0" y="0"/>
            <a:ext cx="12192000" cy="6858000"/>
          </a:xfrm>
          <a:prstGeom prst="rect">
            <a:avLst/>
          </a:prstGeom>
          <a:noFill/>
          <a:ln>
            <a:noFill/>
          </a:ln>
        </p:spPr>
        <p:txBody>
          <a:bodyPr spcFirstLastPara="1" wrap="square" lIns="360000" tIns="1080000" rIns="360000" bIns="360000" anchor="t" anchorCtr="0">
            <a:normAutofit/>
          </a:bodyPr>
          <a:lstStyle/>
          <a:p>
            <a:pPr marL="89992" lvl="0" indent="0" algn="ctr" rtl="0">
              <a:lnSpc>
                <a:spcPct val="90000"/>
              </a:lnSpc>
              <a:spcBef>
                <a:spcPts val="0"/>
              </a:spcBef>
              <a:spcAft>
                <a:spcPts val="0"/>
              </a:spcAft>
              <a:buClr>
                <a:schemeClr val="lt1"/>
              </a:buClr>
              <a:buSzPts val="8000"/>
              <a:buNone/>
            </a:pPr>
            <a:r>
              <a:rPr lang="en-GB" sz="7400" b="1" u="none" strike="noStrike">
                <a:solidFill>
                  <a:schemeClr val="lt1"/>
                </a:solidFill>
                <a:latin typeface="Arial"/>
                <a:ea typeface="Arial"/>
                <a:cs typeface="Arial"/>
                <a:sym typeface="Arial"/>
              </a:rPr>
              <a:t>“Life would be better </a:t>
            </a:r>
            <a:br>
              <a:rPr lang="en-GB" sz="7400" b="1" u="none" strike="noStrike">
                <a:solidFill>
                  <a:schemeClr val="lt1"/>
                </a:solidFill>
                <a:latin typeface="Arial"/>
                <a:ea typeface="Arial"/>
                <a:cs typeface="Arial"/>
                <a:sym typeface="Arial"/>
              </a:rPr>
            </a:br>
            <a:r>
              <a:rPr lang="en-GB" sz="7400" b="1" u="none" strike="noStrike">
                <a:solidFill>
                  <a:schemeClr val="lt1"/>
                </a:solidFill>
                <a:latin typeface="Arial"/>
                <a:ea typeface="Arial"/>
                <a:cs typeface="Arial"/>
                <a:sym typeface="Arial"/>
              </a:rPr>
              <a:t>if no teenagers </a:t>
            </a:r>
            <a:br>
              <a:rPr lang="en-GB" sz="7400" b="1" u="none" strike="noStrike">
                <a:solidFill>
                  <a:schemeClr val="lt1"/>
                </a:solidFill>
                <a:latin typeface="Arial"/>
                <a:ea typeface="Arial"/>
                <a:cs typeface="Arial"/>
                <a:sym typeface="Arial"/>
              </a:rPr>
            </a:br>
            <a:r>
              <a:rPr lang="en-GB" sz="7400" b="1" u="none" strike="noStrike">
                <a:solidFill>
                  <a:schemeClr val="lt1"/>
                </a:solidFill>
                <a:latin typeface="Arial"/>
                <a:ea typeface="Arial"/>
                <a:cs typeface="Arial"/>
                <a:sym typeface="Arial"/>
              </a:rPr>
              <a:t>had smartphones.”</a:t>
            </a:r>
            <a:endParaRPr sz="7400" b="1"/>
          </a:p>
        </p:txBody>
      </p:sp>
      <p:pic>
        <p:nvPicPr>
          <p:cNvPr id="106" name="Google Shape;106;p3"/>
          <p:cNvPicPr preferRelativeResize="0"/>
          <p:nvPr/>
        </p:nvPicPr>
        <p:blipFill rotWithShape="1">
          <a:blip r:embed="rId4">
            <a:alphaModFix/>
          </a:blip>
          <a:srcRect/>
          <a:stretch/>
        </p:blipFill>
        <p:spPr>
          <a:xfrm>
            <a:off x="-1" y="4726333"/>
            <a:ext cx="12192000" cy="17208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7"/>
        <p:cNvGrpSpPr/>
        <p:nvPr/>
      </p:nvGrpSpPr>
      <p:grpSpPr>
        <a:xfrm>
          <a:off x="0" y="0"/>
          <a:ext cx="0" cy="0"/>
          <a:chOff x="0" y="0"/>
          <a:chExt cx="0" cy="0"/>
        </a:xfrm>
      </p:grpSpPr>
      <p:pic>
        <p:nvPicPr>
          <p:cNvPr id="338" name="Google Shape;338;p25" descr="A close-up of a red apple&#10;&#10;Description automatically generated"/>
          <p:cNvPicPr preferRelativeResize="0"/>
          <p:nvPr/>
        </p:nvPicPr>
        <p:blipFill rotWithShape="1">
          <a:blip r:embed="rId4">
            <a:alphaModFix/>
          </a:blip>
          <a:srcRect l="52938" t="62868"/>
          <a:stretch/>
        </p:blipFill>
        <p:spPr>
          <a:xfrm>
            <a:off x="8534400" y="5234609"/>
            <a:ext cx="3657600" cy="1623391"/>
          </a:xfrm>
          <a:prstGeom prst="rect">
            <a:avLst/>
          </a:prstGeom>
          <a:noFill/>
          <a:ln>
            <a:noFill/>
          </a:ln>
        </p:spPr>
      </p:pic>
      <p:sp>
        <p:nvSpPr>
          <p:cNvPr id="339" name="Google Shape;339;p25"/>
          <p:cNvSpPr txBox="1"/>
          <p:nvPr/>
        </p:nvSpPr>
        <p:spPr>
          <a:xfrm>
            <a:off x="-1" y="373800"/>
            <a:ext cx="12192000" cy="6858000"/>
          </a:xfrm>
          <a:prstGeom prst="rect">
            <a:avLst/>
          </a:prstGeom>
          <a:noFill/>
          <a:ln>
            <a:noFill/>
          </a:ln>
        </p:spPr>
        <p:txBody>
          <a:bodyPr spcFirstLastPara="1" wrap="square" lIns="360000" tIns="1440000" rIns="360000" bIns="360000" anchor="t" anchorCtr="0">
            <a:noAutofit/>
          </a:bodyPr>
          <a:lstStyle/>
          <a:p>
            <a:pPr marL="0" marR="0" lvl="0" indent="0" algn="ctr" rtl="0">
              <a:lnSpc>
                <a:spcPct val="100000"/>
              </a:lnSpc>
              <a:spcBef>
                <a:spcPts val="0"/>
              </a:spcBef>
              <a:spcAft>
                <a:spcPts val="0"/>
              </a:spcAft>
              <a:buClr>
                <a:srgbClr val="0000FF"/>
              </a:buClr>
              <a:buSzPts val="3200"/>
              <a:buFont typeface="Arial"/>
              <a:buNone/>
            </a:pPr>
            <a:r>
              <a:rPr lang="en-GB" sz="2700" b="0" i="0" u="none" strike="noStrike" cap="none">
                <a:solidFill>
                  <a:srgbClr val="0000FF"/>
                </a:solidFill>
                <a:latin typeface="Arial"/>
                <a:ea typeface="Arial"/>
                <a:cs typeface="Arial"/>
                <a:sym typeface="Arial"/>
              </a:rPr>
              <a:t>When someone’s asking to see your nudes, ask yourself:</a:t>
            </a:r>
            <a:endParaRPr sz="2700" b="0" i="0" u="none" strike="noStrike" cap="none">
              <a:solidFill>
                <a:srgbClr val="0000FF"/>
              </a:solidFill>
              <a:latin typeface="Arial"/>
              <a:ea typeface="Arial"/>
              <a:cs typeface="Arial"/>
              <a:sym typeface="Arial"/>
            </a:endParaRPr>
          </a:p>
          <a:p>
            <a:pPr marL="0" marR="0" lvl="0" indent="0" algn="ctr" rtl="0">
              <a:lnSpc>
                <a:spcPct val="100000"/>
              </a:lnSpc>
              <a:spcBef>
                <a:spcPts val="0"/>
              </a:spcBef>
              <a:spcAft>
                <a:spcPts val="0"/>
              </a:spcAft>
              <a:buClr>
                <a:srgbClr val="0000FF"/>
              </a:buClr>
              <a:buSzPts val="3200"/>
              <a:buFont typeface="Arial"/>
              <a:buNone/>
            </a:pPr>
            <a:br>
              <a:rPr lang="en-GB" sz="2700" b="0" i="0" u="none" strike="noStrike" cap="none">
                <a:solidFill>
                  <a:srgbClr val="0000FF"/>
                </a:solidFill>
                <a:latin typeface="Arial"/>
                <a:ea typeface="Arial"/>
                <a:cs typeface="Arial"/>
                <a:sym typeface="Arial"/>
              </a:rPr>
            </a:br>
            <a:r>
              <a:rPr lang="en-GB" sz="2700" b="1" i="0" u="none" strike="noStrike" cap="none">
                <a:solidFill>
                  <a:srgbClr val="0000FF"/>
                </a:solidFill>
                <a:latin typeface="Arial"/>
                <a:ea typeface="Arial"/>
                <a:cs typeface="Arial"/>
                <a:sym typeface="Arial"/>
              </a:rPr>
              <a:t>Do I </a:t>
            </a:r>
            <a:r>
              <a:rPr lang="en-GB" sz="2700" b="1" i="0" u="sng" strike="noStrike" cap="none">
                <a:solidFill>
                  <a:srgbClr val="0000FF"/>
                </a:solidFill>
                <a:latin typeface="Arial"/>
                <a:ea typeface="Arial"/>
                <a:cs typeface="Arial"/>
                <a:sym typeface="Arial"/>
              </a:rPr>
              <a:t>really</a:t>
            </a:r>
            <a:r>
              <a:rPr lang="en-GB" sz="2700" b="1" i="0" u="none" strike="noStrike" cap="none">
                <a:solidFill>
                  <a:srgbClr val="0000FF"/>
                </a:solidFill>
                <a:latin typeface="Arial"/>
                <a:ea typeface="Arial"/>
                <a:cs typeface="Arial"/>
                <a:sym typeface="Arial"/>
              </a:rPr>
              <a:t> know them? Do I trust them? Do I want to share </a:t>
            </a:r>
            <a:br>
              <a:rPr lang="en-GB" sz="2700" b="1" i="0" u="none" strike="noStrike" cap="none">
                <a:solidFill>
                  <a:srgbClr val="0000FF"/>
                </a:solidFill>
                <a:latin typeface="Arial"/>
                <a:ea typeface="Arial"/>
                <a:cs typeface="Arial"/>
                <a:sym typeface="Arial"/>
              </a:rPr>
            </a:br>
            <a:r>
              <a:rPr lang="en-GB" sz="2700" b="1" i="0" u="none" strike="noStrike" cap="none">
                <a:solidFill>
                  <a:srgbClr val="0000FF"/>
                </a:solidFill>
                <a:latin typeface="Arial"/>
                <a:ea typeface="Arial"/>
                <a:cs typeface="Arial"/>
                <a:sym typeface="Arial"/>
              </a:rPr>
              <a:t>a nude image or video? Why are they pressuring me?</a:t>
            </a:r>
            <a:endParaRPr sz="27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FF"/>
              </a:buClr>
              <a:buSzPts val="3200"/>
              <a:buFont typeface="Arial"/>
              <a:buNone/>
            </a:pPr>
            <a:endParaRPr sz="27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FF"/>
              </a:buClr>
              <a:buSzPts val="3200"/>
              <a:buFont typeface="Arial"/>
              <a:buNone/>
            </a:pPr>
            <a:r>
              <a:rPr lang="en-GB" sz="2700" b="0" i="0" u="none" strike="noStrike" cap="none">
                <a:solidFill>
                  <a:srgbClr val="0000FF"/>
                </a:solidFill>
                <a:latin typeface="Arial"/>
                <a:ea typeface="Arial"/>
                <a:cs typeface="Arial"/>
                <a:sym typeface="Arial"/>
              </a:rPr>
              <a:t>And if you have been pressured to share your images, </a:t>
            </a:r>
            <a:br>
              <a:rPr lang="en-GB" sz="2700" b="0" i="0" u="none" strike="noStrike" cap="none">
                <a:solidFill>
                  <a:srgbClr val="0000FF"/>
                </a:solidFill>
                <a:latin typeface="Arial"/>
                <a:ea typeface="Arial"/>
                <a:cs typeface="Arial"/>
                <a:sym typeface="Arial"/>
              </a:rPr>
            </a:br>
            <a:r>
              <a:rPr lang="en-GB" sz="2700" b="0" i="0" u="none" strike="noStrike" cap="none">
                <a:solidFill>
                  <a:srgbClr val="0000FF"/>
                </a:solidFill>
                <a:latin typeface="Arial"/>
                <a:ea typeface="Arial"/>
                <a:cs typeface="Arial"/>
                <a:sym typeface="Arial"/>
              </a:rPr>
              <a:t>remember: </a:t>
            </a:r>
            <a:r>
              <a:rPr lang="en-GB" sz="2700" b="1" i="0" u="none" strike="noStrike" cap="none">
                <a:solidFill>
                  <a:srgbClr val="0000FF"/>
                </a:solidFill>
                <a:latin typeface="Arial"/>
                <a:ea typeface="Arial"/>
                <a:cs typeface="Arial"/>
                <a:sym typeface="Arial"/>
              </a:rPr>
              <a:t>you’ve done nothing wrong. </a:t>
            </a:r>
            <a:endParaRPr sz="2700" b="0" i="0" u="none" strike="noStrike" cap="none">
              <a:solidFill>
                <a:srgbClr val="0000FF"/>
              </a:solidFill>
              <a:latin typeface="Arial"/>
              <a:ea typeface="Arial"/>
              <a:cs typeface="Arial"/>
              <a:sym typeface="Arial"/>
            </a:endParaRPr>
          </a:p>
          <a:p>
            <a:pPr marL="0" marR="0" lvl="0" indent="0" algn="ctr" rtl="0">
              <a:lnSpc>
                <a:spcPct val="100000"/>
              </a:lnSpc>
              <a:spcBef>
                <a:spcPts val="0"/>
              </a:spcBef>
              <a:spcAft>
                <a:spcPts val="0"/>
              </a:spcAft>
              <a:buClr>
                <a:srgbClr val="0000FF"/>
              </a:buClr>
              <a:buSzPts val="3200"/>
              <a:buFont typeface="Arial"/>
              <a:buNone/>
            </a:pPr>
            <a:endParaRPr sz="2700" b="0" i="0" u="none" strike="noStrike" cap="none">
              <a:solidFill>
                <a:srgbClr val="0000FF"/>
              </a:solidFill>
              <a:latin typeface="Arial"/>
              <a:ea typeface="Arial"/>
              <a:cs typeface="Arial"/>
              <a:sym typeface="Arial"/>
            </a:endParaRPr>
          </a:p>
          <a:p>
            <a:pPr marL="0" marR="0" lvl="0" indent="0" algn="ctr" rtl="0">
              <a:lnSpc>
                <a:spcPct val="100000"/>
              </a:lnSpc>
              <a:spcBef>
                <a:spcPts val="0"/>
              </a:spcBef>
              <a:spcAft>
                <a:spcPts val="0"/>
              </a:spcAft>
              <a:buClr>
                <a:srgbClr val="0000FF"/>
              </a:buClr>
              <a:buSzPts val="3200"/>
              <a:buFont typeface="Arial"/>
              <a:buNone/>
            </a:pPr>
            <a:r>
              <a:rPr lang="en-GB" sz="2700" b="0" i="0" u="none" strike="noStrike" cap="none">
                <a:solidFill>
                  <a:srgbClr val="0000FF"/>
                </a:solidFill>
                <a:latin typeface="Arial"/>
                <a:ea typeface="Arial"/>
                <a:cs typeface="Arial"/>
                <a:sym typeface="Arial"/>
              </a:rPr>
              <a:t>To get help, tell a trusted adult, speak to Childline, or get your </a:t>
            </a:r>
            <a:br>
              <a:rPr lang="en-GB" sz="2700" b="0" i="0" u="none" strike="noStrike" cap="none">
                <a:solidFill>
                  <a:srgbClr val="0000FF"/>
                </a:solidFill>
                <a:latin typeface="Arial"/>
                <a:ea typeface="Arial"/>
                <a:cs typeface="Arial"/>
                <a:sym typeface="Arial"/>
              </a:rPr>
            </a:br>
            <a:r>
              <a:rPr lang="en-GB" sz="2700" b="0" i="0" u="none" strike="noStrike" cap="none">
                <a:solidFill>
                  <a:srgbClr val="0000FF"/>
                </a:solidFill>
                <a:latin typeface="Arial"/>
                <a:ea typeface="Arial"/>
                <a:cs typeface="Arial"/>
                <a:sym typeface="Arial"/>
              </a:rPr>
              <a:t>images taken down by using Report Remove.</a:t>
            </a:r>
            <a:endParaRPr sz="2700" b="0" i="0" u="none" strike="noStrike" cap="none">
              <a:solidFill>
                <a:srgbClr val="000000"/>
              </a:solidFill>
              <a:latin typeface="Arial"/>
              <a:ea typeface="Arial"/>
              <a:cs typeface="Arial"/>
              <a:sym typeface="Arial"/>
            </a:endParaRPr>
          </a:p>
        </p:txBody>
      </p:sp>
      <p:pic>
        <p:nvPicPr>
          <p:cNvPr id="340" name="Google Shape;340;p25"/>
          <p:cNvPicPr preferRelativeResize="0"/>
          <p:nvPr/>
        </p:nvPicPr>
        <p:blipFill rotWithShape="1">
          <a:blip r:embed="rId5">
            <a:alphaModFix/>
          </a:blip>
          <a:srcRect/>
          <a:stretch/>
        </p:blipFill>
        <p:spPr>
          <a:xfrm>
            <a:off x="3774283" y="312379"/>
            <a:ext cx="4643420" cy="737500"/>
          </a:xfrm>
          <a:prstGeom prst="rect">
            <a:avLst/>
          </a:prstGeom>
          <a:noFill/>
          <a:ln>
            <a:noFill/>
          </a:ln>
        </p:spPr>
      </p:pic>
      <p:pic>
        <p:nvPicPr>
          <p:cNvPr id="341" name="Google Shape;341;p25"/>
          <p:cNvPicPr preferRelativeResize="0"/>
          <p:nvPr/>
        </p:nvPicPr>
        <p:blipFill rotWithShape="1">
          <a:blip r:embed="rId6">
            <a:alphaModFix/>
          </a:blip>
          <a:srcRect/>
          <a:stretch/>
        </p:blipFill>
        <p:spPr>
          <a:xfrm>
            <a:off x="5088425" y="921550"/>
            <a:ext cx="2015141" cy="737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6"/>
        <p:cNvGrpSpPr/>
        <p:nvPr/>
      </p:nvGrpSpPr>
      <p:grpSpPr>
        <a:xfrm>
          <a:off x="0" y="0"/>
          <a:ext cx="0" cy="0"/>
          <a:chOff x="0" y="0"/>
          <a:chExt cx="0" cy="0"/>
        </a:xfrm>
      </p:grpSpPr>
      <p:pic>
        <p:nvPicPr>
          <p:cNvPr id="347" name="Google Shape;347;p26" descr="A white text on a black background&#10;&#10;Description automatically generated"/>
          <p:cNvPicPr preferRelativeResize="0"/>
          <p:nvPr/>
        </p:nvPicPr>
        <p:blipFill rotWithShape="1">
          <a:blip r:embed="rId4">
            <a:alphaModFix/>
          </a:blip>
          <a:srcRect/>
          <a:stretch/>
        </p:blipFill>
        <p:spPr>
          <a:xfrm>
            <a:off x="6480000" y="2160000"/>
            <a:ext cx="4524375" cy="2790825"/>
          </a:xfrm>
          <a:prstGeom prst="rect">
            <a:avLst/>
          </a:prstGeom>
          <a:noFill/>
          <a:ln>
            <a:noFill/>
          </a:ln>
        </p:spPr>
      </p:pic>
      <p:pic>
        <p:nvPicPr>
          <p:cNvPr id="348" name="Google Shape;348;p26" descr="A black background with a black square&#10;&#10;Description automatically generated with medium confidence"/>
          <p:cNvPicPr preferRelativeResize="0"/>
          <p:nvPr/>
        </p:nvPicPr>
        <p:blipFill rotWithShape="1">
          <a:blip r:embed="rId5">
            <a:alphaModFix/>
          </a:blip>
          <a:srcRect r="78687" b="30283"/>
          <a:stretch/>
        </p:blipFill>
        <p:spPr>
          <a:xfrm flipH="1">
            <a:off x="10535477" y="0"/>
            <a:ext cx="1656523" cy="3048000"/>
          </a:xfrm>
          <a:prstGeom prst="rect">
            <a:avLst/>
          </a:prstGeom>
          <a:noFill/>
          <a:ln>
            <a:noFill/>
          </a:ln>
        </p:spPr>
      </p:pic>
      <p:pic>
        <p:nvPicPr>
          <p:cNvPr id="349" name="Google Shape;349;p26"/>
          <p:cNvPicPr preferRelativeResize="0"/>
          <p:nvPr/>
        </p:nvPicPr>
        <p:blipFill rotWithShape="1">
          <a:blip r:embed="rId6">
            <a:alphaModFix/>
          </a:blip>
          <a:srcRect l="21757" t="22627" r="41254" b="14955"/>
          <a:stretch/>
        </p:blipFill>
        <p:spPr>
          <a:xfrm>
            <a:off x="0" y="0"/>
            <a:ext cx="6096000"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4"/>
        <p:cNvGrpSpPr/>
        <p:nvPr/>
      </p:nvGrpSpPr>
      <p:grpSpPr>
        <a:xfrm>
          <a:off x="0" y="0"/>
          <a:ext cx="0" cy="0"/>
          <a:chOff x="0" y="0"/>
          <a:chExt cx="0" cy="0"/>
        </a:xfrm>
      </p:grpSpPr>
      <p:pic>
        <p:nvPicPr>
          <p:cNvPr id="355" name="Google Shape;355;g2f213c1349c_0_46" descr="A black background with a black square&#10;&#10;Description automatically generated with medium confidence"/>
          <p:cNvPicPr preferRelativeResize="0"/>
          <p:nvPr/>
        </p:nvPicPr>
        <p:blipFill rotWithShape="1">
          <a:blip r:embed="rId4">
            <a:alphaModFix/>
          </a:blip>
          <a:srcRect r="78687" b="30283"/>
          <a:stretch/>
        </p:blipFill>
        <p:spPr>
          <a:xfrm flipH="1">
            <a:off x="10535477" y="0"/>
            <a:ext cx="1656523" cy="3048000"/>
          </a:xfrm>
          <a:prstGeom prst="rect">
            <a:avLst/>
          </a:prstGeom>
          <a:noFill/>
          <a:ln>
            <a:noFill/>
          </a:ln>
        </p:spPr>
      </p:pic>
      <p:sp>
        <p:nvSpPr>
          <p:cNvPr id="356" name="Google Shape;356;g2f213c1349c_0_46"/>
          <p:cNvSpPr txBox="1"/>
          <p:nvPr/>
        </p:nvSpPr>
        <p:spPr>
          <a:xfrm>
            <a:off x="6349825" y="-190175"/>
            <a:ext cx="4851000" cy="6869100"/>
          </a:xfrm>
          <a:prstGeom prst="rect">
            <a:avLst/>
          </a:prstGeom>
          <a:noFill/>
          <a:ln>
            <a:noFill/>
          </a:ln>
        </p:spPr>
        <p:txBody>
          <a:bodyPr spcFirstLastPara="1" wrap="square" lIns="360000" tIns="1800000" rIns="360000" bIns="0" anchor="t" anchorCtr="0">
            <a:noAutofit/>
          </a:bodyPr>
          <a:lstStyle/>
          <a:p>
            <a:pPr marL="89535" marR="0" lvl="0" indent="0" algn="l" rtl="0">
              <a:lnSpc>
                <a:spcPct val="100000"/>
              </a:lnSpc>
              <a:spcBef>
                <a:spcPts val="0"/>
              </a:spcBef>
              <a:spcAft>
                <a:spcPts val="0"/>
              </a:spcAft>
              <a:buClr>
                <a:schemeClr val="lt1"/>
              </a:buClr>
              <a:buSzPts val="3200"/>
              <a:buFont typeface="Arial"/>
              <a:buNone/>
            </a:pPr>
            <a:r>
              <a:rPr lang="en-GB" sz="1500" b="0" i="0" u="none" strike="noStrike" cap="none">
                <a:solidFill>
                  <a:schemeClr val="lt1"/>
                </a:solidFill>
                <a:latin typeface="Arial"/>
                <a:ea typeface="Arial"/>
                <a:cs typeface="Arial"/>
                <a:sym typeface="Arial"/>
              </a:rPr>
              <a:t>Jack’s in year nine. He’s been questioning his sexuality for a while and he’s curious about what it would be like to have a boyfriend.</a:t>
            </a:r>
            <a:endParaRPr sz="1500" b="0" i="0" u="none" strike="noStrike" cap="none">
              <a:solidFill>
                <a:schemeClr val="lt1"/>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endParaRPr sz="1500" b="0" i="0" u="none" strike="noStrike" cap="none">
              <a:solidFill>
                <a:schemeClr val="lt1"/>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r>
              <a:rPr lang="en-GB" sz="1500" b="0" i="0" u="none" strike="noStrike" cap="none">
                <a:solidFill>
                  <a:schemeClr val="lt1"/>
                </a:solidFill>
                <a:latin typeface="Arial"/>
                <a:ea typeface="Arial"/>
                <a:cs typeface="Arial"/>
                <a:sym typeface="Arial"/>
              </a:rPr>
              <a:t>One night, a friend’s older brother (who’s in year 11) messages him. They start chatting. The messages become more flirty until the older boy asks Jack for a nude pic. Jack sends it. The other boy doesn’t send one back, and ghosts him. </a:t>
            </a:r>
            <a:endParaRPr sz="1500" b="0" i="0" u="none" strike="noStrike" cap="none">
              <a:solidFill>
                <a:schemeClr val="lt1"/>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endParaRPr sz="1500" b="0" i="0" u="none" strike="noStrike" cap="none">
              <a:solidFill>
                <a:schemeClr val="lt1"/>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r>
              <a:rPr lang="en-GB" sz="1500" b="0" i="0" u="none" strike="noStrike" cap="none">
                <a:solidFill>
                  <a:schemeClr val="lt1"/>
                </a:solidFill>
                <a:latin typeface="Arial"/>
                <a:ea typeface="Arial"/>
                <a:cs typeface="Arial"/>
                <a:sym typeface="Arial"/>
              </a:rPr>
              <a:t>The next day, Jack’s at football practice. Some of his teammates are laughing, saying they’ve seen him naked. He feels embarrassed and doesn’t know who else has seen the pics.  </a:t>
            </a:r>
            <a:endParaRPr sz="1500" b="0" i="0" u="none" strike="noStrike" cap="none">
              <a:solidFill>
                <a:schemeClr val="lt1"/>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endParaRPr sz="1500" b="0" i="0" u="none" strike="noStrike" cap="none">
              <a:solidFill>
                <a:schemeClr val="lt1"/>
              </a:solidFill>
              <a:latin typeface="Arial"/>
              <a:ea typeface="Arial"/>
              <a:cs typeface="Arial"/>
              <a:sym typeface="Arial"/>
            </a:endParaRPr>
          </a:p>
        </p:txBody>
      </p:sp>
      <p:pic>
        <p:nvPicPr>
          <p:cNvPr id="357" name="Google Shape;357;g2f213c1349c_0_46"/>
          <p:cNvPicPr preferRelativeResize="0"/>
          <p:nvPr/>
        </p:nvPicPr>
        <p:blipFill rotWithShape="1">
          <a:blip r:embed="rId5">
            <a:alphaModFix/>
          </a:blip>
          <a:srcRect/>
          <a:stretch/>
        </p:blipFill>
        <p:spPr>
          <a:xfrm>
            <a:off x="6784174" y="865125"/>
            <a:ext cx="3179788" cy="522600"/>
          </a:xfrm>
          <a:prstGeom prst="rect">
            <a:avLst/>
          </a:prstGeom>
          <a:noFill/>
          <a:ln>
            <a:noFill/>
          </a:ln>
        </p:spPr>
      </p:pic>
      <p:pic>
        <p:nvPicPr>
          <p:cNvPr id="358" name="Google Shape;358;g2f213c1349c_0_46"/>
          <p:cNvPicPr preferRelativeResize="0"/>
          <p:nvPr/>
        </p:nvPicPr>
        <p:blipFill rotWithShape="1">
          <a:blip r:embed="rId6">
            <a:alphaModFix/>
          </a:blip>
          <a:srcRect l="21757" t="22627" r="41254" b="14955"/>
          <a:stretch/>
        </p:blipFill>
        <p:spPr>
          <a:xfrm>
            <a:off x="0" y="0"/>
            <a:ext cx="6096000"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3"/>
        <p:cNvGrpSpPr/>
        <p:nvPr/>
      </p:nvGrpSpPr>
      <p:grpSpPr>
        <a:xfrm>
          <a:off x="0" y="0"/>
          <a:ext cx="0" cy="0"/>
          <a:chOff x="0" y="0"/>
          <a:chExt cx="0" cy="0"/>
        </a:xfrm>
      </p:grpSpPr>
      <p:sp>
        <p:nvSpPr>
          <p:cNvPr id="364" name="Google Shape;364;p27"/>
          <p:cNvSpPr txBox="1"/>
          <p:nvPr/>
        </p:nvSpPr>
        <p:spPr>
          <a:xfrm>
            <a:off x="0" y="0"/>
            <a:ext cx="12192000" cy="6858000"/>
          </a:xfrm>
          <a:prstGeom prst="rect">
            <a:avLst/>
          </a:prstGeom>
          <a:noFill/>
          <a:ln>
            <a:noFill/>
          </a:ln>
        </p:spPr>
        <p:txBody>
          <a:bodyPr spcFirstLastPara="1" wrap="square" lIns="360000" tIns="2160000" rIns="360000" bIns="360000" anchor="t" anchorCtr="0">
            <a:normAutofit/>
          </a:bodyPr>
          <a:lstStyle/>
          <a:p>
            <a:pPr marL="892" marR="0" lvl="0" indent="-892" algn="ctr" rtl="0">
              <a:lnSpc>
                <a:spcPct val="100000"/>
              </a:lnSpc>
              <a:spcBef>
                <a:spcPts val="0"/>
              </a:spcBef>
              <a:spcAft>
                <a:spcPts val="0"/>
              </a:spcAft>
              <a:buClr>
                <a:schemeClr val="lt1"/>
              </a:buClr>
              <a:buSzPts val="3000"/>
              <a:buFont typeface="Arial"/>
              <a:buChar char="•"/>
            </a:pPr>
            <a:r>
              <a:rPr lang="en-GB" sz="3000" b="0" i="0" u="none" strike="noStrike" cap="none">
                <a:solidFill>
                  <a:schemeClr val="lt1"/>
                </a:solidFill>
                <a:latin typeface="Arial"/>
                <a:ea typeface="Arial"/>
                <a:cs typeface="Arial"/>
                <a:sym typeface="Arial"/>
              </a:rPr>
              <a:t>Who’s in the wrong in this story?</a:t>
            </a:r>
            <a:endParaRPr sz="3000" b="0" i="0" u="none" strike="noStrike" cap="none">
              <a:solidFill>
                <a:srgbClr val="000000"/>
              </a:solidFill>
              <a:latin typeface="Arial"/>
              <a:ea typeface="Arial"/>
              <a:cs typeface="Arial"/>
              <a:sym typeface="Arial"/>
            </a:endParaRPr>
          </a:p>
        </p:txBody>
      </p:sp>
      <p:pic>
        <p:nvPicPr>
          <p:cNvPr id="365" name="Google Shape;365;p27" descr="A black background with a black square&#10;&#10;Description automatically generated with medium confidence"/>
          <p:cNvPicPr preferRelativeResize="0"/>
          <p:nvPr/>
        </p:nvPicPr>
        <p:blipFill rotWithShape="1">
          <a:blip r:embed="rId4">
            <a:alphaModFix/>
          </a:blip>
          <a:srcRect r="78687" b="30283"/>
          <a:stretch/>
        </p:blipFill>
        <p:spPr>
          <a:xfrm flipH="1">
            <a:off x="10535477" y="0"/>
            <a:ext cx="1656523" cy="3048000"/>
          </a:xfrm>
          <a:prstGeom prst="rect">
            <a:avLst/>
          </a:prstGeom>
          <a:noFill/>
          <a:ln>
            <a:noFill/>
          </a:ln>
        </p:spPr>
      </p:pic>
      <p:pic>
        <p:nvPicPr>
          <p:cNvPr id="366" name="Google Shape;366;p27"/>
          <p:cNvPicPr preferRelativeResize="0"/>
          <p:nvPr/>
        </p:nvPicPr>
        <p:blipFill rotWithShape="1">
          <a:blip r:embed="rId5">
            <a:alphaModFix/>
          </a:blip>
          <a:srcRect/>
          <a:stretch/>
        </p:blipFill>
        <p:spPr>
          <a:xfrm>
            <a:off x="3852325" y="316975"/>
            <a:ext cx="4487340" cy="737500"/>
          </a:xfrm>
          <a:prstGeom prst="rect">
            <a:avLst/>
          </a:prstGeom>
          <a:noFill/>
          <a:ln>
            <a:noFill/>
          </a:ln>
        </p:spPr>
      </p:pic>
      <p:pic>
        <p:nvPicPr>
          <p:cNvPr id="367" name="Google Shape;367;p27"/>
          <p:cNvPicPr preferRelativeResize="0"/>
          <p:nvPr/>
        </p:nvPicPr>
        <p:blipFill rotWithShape="1">
          <a:blip r:embed="rId6">
            <a:alphaModFix/>
          </a:blip>
          <a:srcRect/>
          <a:stretch/>
        </p:blipFill>
        <p:spPr>
          <a:xfrm>
            <a:off x="4241841" y="944616"/>
            <a:ext cx="3708318" cy="73750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2"/>
        <p:cNvGrpSpPr/>
        <p:nvPr/>
      </p:nvGrpSpPr>
      <p:grpSpPr>
        <a:xfrm>
          <a:off x="0" y="0"/>
          <a:ext cx="0" cy="0"/>
          <a:chOff x="0" y="0"/>
          <a:chExt cx="0" cy="0"/>
        </a:xfrm>
      </p:grpSpPr>
      <p:sp>
        <p:nvSpPr>
          <p:cNvPr id="373" name="Google Shape;373;p28"/>
          <p:cNvSpPr txBox="1"/>
          <p:nvPr/>
        </p:nvSpPr>
        <p:spPr>
          <a:xfrm>
            <a:off x="0" y="0"/>
            <a:ext cx="12192000" cy="6858000"/>
          </a:xfrm>
          <a:prstGeom prst="rect">
            <a:avLst/>
          </a:prstGeom>
          <a:noFill/>
          <a:ln>
            <a:noFill/>
          </a:ln>
        </p:spPr>
        <p:txBody>
          <a:bodyPr spcFirstLastPara="1" wrap="square" lIns="360000" tIns="2160000" rIns="360000" bIns="360000" anchor="t" anchorCtr="0">
            <a:normAutofit/>
          </a:bodyPr>
          <a:lstStyle/>
          <a:p>
            <a:pPr marL="0" marR="0" lvl="0" indent="0" algn="ctr" rtl="0">
              <a:lnSpc>
                <a:spcPct val="100000"/>
              </a:lnSpc>
              <a:spcBef>
                <a:spcPts val="0"/>
              </a:spcBef>
              <a:spcAft>
                <a:spcPts val="0"/>
              </a:spcAft>
              <a:buClr>
                <a:srgbClr val="A0FFFF"/>
              </a:buClr>
              <a:buSzPts val="3000"/>
              <a:buFont typeface="Arial"/>
              <a:buChar char="•"/>
            </a:pPr>
            <a:r>
              <a:rPr lang="en-GB" sz="3000" b="0" i="0" u="none" strike="noStrike" cap="none">
                <a:solidFill>
                  <a:srgbClr val="A0FFFF"/>
                </a:solidFill>
                <a:latin typeface="Arial"/>
                <a:ea typeface="Arial"/>
                <a:cs typeface="Arial"/>
                <a:sym typeface="Arial"/>
              </a:rPr>
              <a:t>Who’s in the wrong in this story?</a:t>
            </a:r>
            <a:endParaRPr sz="3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3200"/>
              <a:buFont typeface="Arial"/>
              <a:buNone/>
            </a:pPr>
            <a:endParaRPr sz="3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3000"/>
              <a:buFont typeface="Arial"/>
              <a:buChar char="•"/>
            </a:pPr>
            <a:r>
              <a:rPr lang="en-GB" sz="3000" b="0" i="0" u="none" strike="noStrike" cap="none">
                <a:solidFill>
                  <a:schemeClr val="lt1"/>
                </a:solidFill>
                <a:latin typeface="Arial"/>
                <a:ea typeface="Arial"/>
                <a:cs typeface="Arial"/>
                <a:sym typeface="Arial"/>
              </a:rPr>
              <a:t>How would you feel if you were Jack?</a:t>
            </a:r>
            <a:endParaRPr sz="3000" b="0" i="0" u="none" strike="noStrike" cap="none">
              <a:solidFill>
                <a:srgbClr val="000000"/>
              </a:solidFill>
              <a:latin typeface="Arial"/>
              <a:ea typeface="Arial"/>
              <a:cs typeface="Arial"/>
              <a:sym typeface="Arial"/>
            </a:endParaRPr>
          </a:p>
        </p:txBody>
      </p:sp>
      <p:pic>
        <p:nvPicPr>
          <p:cNvPr id="374" name="Google Shape;374;p28" descr="A black background with a black square&#10;&#10;Description automatically generated with medium confidence"/>
          <p:cNvPicPr preferRelativeResize="0"/>
          <p:nvPr/>
        </p:nvPicPr>
        <p:blipFill rotWithShape="1">
          <a:blip r:embed="rId4">
            <a:alphaModFix/>
          </a:blip>
          <a:srcRect r="78687" b="30283"/>
          <a:stretch/>
        </p:blipFill>
        <p:spPr>
          <a:xfrm flipH="1">
            <a:off x="10535477" y="0"/>
            <a:ext cx="1656523" cy="3048000"/>
          </a:xfrm>
          <a:prstGeom prst="rect">
            <a:avLst/>
          </a:prstGeom>
          <a:noFill/>
          <a:ln>
            <a:noFill/>
          </a:ln>
        </p:spPr>
      </p:pic>
      <p:pic>
        <p:nvPicPr>
          <p:cNvPr id="375" name="Google Shape;375;p28"/>
          <p:cNvPicPr preferRelativeResize="0"/>
          <p:nvPr/>
        </p:nvPicPr>
        <p:blipFill rotWithShape="1">
          <a:blip r:embed="rId5">
            <a:alphaModFix/>
          </a:blip>
          <a:srcRect/>
          <a:stretch/>
        </p:blipFill>
        <p:spPr>
          <a:xfrm>
            <a:off x="3852325" y="316975"/>
            <a:ext cx="4487340" cy="737500"/>
          </a:xfrm>
          <a:prstGeom prst="rect">
            <a:avLst/>
          </a:prstGeom>
          <a:noFill/>
          <a:ln>
            <a:noFill/>
          </a:ln>
        </p:spPr>
      </p:pic>
      <p:pic>
        <p:nvPicPr>
          <p:cNvPr id="376" name="Google Shape;376;p28"/>
          <p:cNvPicPr preferRelativeResize="0"/>
          <p:nvPr/>
        </p:nvPicPr>
        <p:blipFill rotWithShape="1">
          <a:blip r:embed="rId6">
            <a:alphaModFix/>
          </a:blip>
          <a:srcRect/>
          <a:stretch/>
        </p:blipFill>
        <p:spPr>
          <a:xfrm>
            <a:off x="4241841" y="944616"/>
            <a:ext cx="3708318" cy="73750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1"/>
        <p:cNvGrpSpPr/>
        <p:nvPr/>
      </p:nvGrpSpPr>
      <p:grpSpPr>
        <a:xfrm>
          <a:off x="0" y="0"/>
          <a:ext cx="0" cy="0"/>
          <a:chOff x="0" y="0"/>
          <a:chExt cx="0" cy="0"/>
        </a:xfrm>
      </p:grpSpPr>
      <p:sp>
        <p:nvSpPr>
          <p:cNvPr id="382" name="Google Shape;382;p29"/>
          <p:cNvSpPr txBox="1"/>
          <p:nvPr/>
        </p:nvSpPr>
        <p:spPr>
          <a:xfrm>
            <a:off x="0" y="0"/>
            <a:ext cx="12192000" cy="6858000"/>
          </a:xfrm>
          <a:prstGeom prst="rect">
            <a:avLst/>
          </a:prstGeom>
          <a:noFill/>
          <a:ln>
            <a:noFill/>
          </a:ln>
        </p:spPr>
        <p:txBody>
          <a:bodyPr spcFirstLastPara="1" wrap="square" lIns="360000" tIns="2160000" rIns="360000" bIns="360000" anchor="t" anchorCtr="0">
            <a:normAutofit/>
          </a:bodyPr>
          <a:lstStyle/>
          <a:p>
            <a:pPr marL="0" marR="0" lvl="0" indent="0" algn="ctr" rtl="0">
              <a:lnSpc>
                <a:spcPct val="100000"/>
              </a:lnSpc>
              <a:spcBef>
                <a:spcPts val="0"/>
              </a:spcBef>
              <a:spcAft>
                <a:spcPts val="0"/>
              </a:spcAft>
              <a:buClr>
                <a:srgbClr val="A0FFFF"/>
              </a:buClr>
              <a:buSzPts val="3000"/>
              <a:buFont typeface="Arial"/>
              <a:buChar char="•"/>
            </a:pPr>
            <a:r>
              <a:rPr lang="en-GB" sz="3000" b="0" i="0" u="none" strike="noStrike" cap="none">
                <a:solidFill>
                  <a:srgbClr val="A0FFFF"/>
                </a:solidFill>
                <a:latin typeface="Arial"/>
                <a:ea typeface="Arial"/>
                <a:cs typeface="Arial"/>
                <a:sym typeface="Arial"/>
              </a:rPr>
              <a:t>Who’s in the wrong in this story?</a:t>
            </a:r>
            <a:endParaRPr sz="3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3200"/>
              <a:buFont typeface="Arial"/>
              <a:buNone/>
            </a:pPr>
            <a:endParaRPr sz="3000" b="0" i="0" u="none" strike="noStrike" cap="none">
              <a:solidFill>
                <a:srgbClr val="A0FFFF"/>
              </a:solidFill>
              <a:latin typeface="Arial"/>
              <a:ea typeface="Arial"/>
              <a:cs typeface="Arial"/>
              <a:sym typeface="Arial"/>
            </a:endParaRPr>
          </a:p>
          <a:p>
            <a:pPr marL="0" marR="0" lvl="0" indent="0" algn="ctr" rtl="0">
              <a:lnSpc>
                <a:spcPct val="100000"/>
              </a:lnSpc>
              <a:spcBef>
                <a:spcPts val="0"/>
              </a:spcBef>
              <a:spcAft>
                <a:spcPts val="0"/>
              </a:spcAft>
              <a:buClr>
                <a:srgbClr val="A0FFFF"/>
              </a:buClr>
              <a:buSzPts val="3000"/>
              <a:buFont typeface="Arial"/>
              <a:buChar char="•"/>
            </a:pPr>
            <a:r>
              <a:rPr lang="en-GB" sz="3000" b="0" i="0" u="none" strike="noStrike" cap="none">
                <a:solidFill>
                  <a:srgbClr val="A0FFFF"/>
                </a:solidFill>
                <a:latin typeface="Arial"/>
                <a:ea typeface="Arial"/>
                <a:cs typeface="Arial"/>
                <a:sym typeface="Arial"/>
              </a:rPr>
              <a:t>How would you feel if you were Jack?</a:t>
            </a:r>
            <a:endParaRPr sz="3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3200"/>
              <a:buFont typeface="Arial"/>
              <a:buNone/>
            </a:pPr>
            <a:endParaRPr sz="3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3000"/>
              <a:buFont typeface="Arial"/>
              <a:buChar char="•"/>
            </a:pPr>
            <a:r>
              <a:rPr lang="en-GB" sz="3000" b="0" i="0" u="none" strike="noStrike" cap="none">
                <a:solidFill>
                  <a:schemeClr val="lt1"/>
                </a:solidFill>
                <a:latin typeface="Arial"/>
                <a:ea typeface="Arial"/>
                <a:cs typeface="Arial"/>
                <a:sym typeface="Arial"/>
              </a:rPr>
              <a:t>What should Jack do next?</a:t>
            </a:r>
            <a:endParaRPr sz="3000" b="0" i="0" u="none" strike="noStrike" cap="none">
              <a:solidFill>
                <a:srgbClr val="000000"/>
              </a:solidFill>
              <a:latin typeface="Arial"/>
              <a:ea typeface="Arial"/>
              <a:cs typeface="Arial"/>
              <a:sym typeface="Arial"/>
            </a:endParaRPr>
          </a:p>
        </p:txBody>
      </p:sp>
      <p:pic>
        <p:nvPicPr>
          <p:cNvPr id="383" name="Google Shape;383;p29" descr="A black background with a black square&#10;&#10;Description automatically generated with medium confidence"/>
          <p:cNvPicPr preferRelativeResize="0"/>
          <p:nvPr/>
        </p:nvPicPr>
        <p:blipFill rotWithShape="1">
          <a:blip r:embed="rId4">
            <a:alphaModFix/>
          </a:blip>
          <a:srcRect r="78687" b="30283"/>
          <a:stretch/>
        </p:blipFill>
        <p:spPr>
          <a:xfrm flipH="1">
            <a:off x="10535477" y="0"/>
            <a:ext cx="1656523" cy="3048000"/>
          </a:xfrm>
          <a:prstGeom prst="rect">
            <a:avLst/>
          </a:prstGeom>
          <a:noFill/>
          <a:ln>
            <a:noFill/>
          </a:ln>
        </p:spPr>
      </p:pic>
      <p:pic>
        <p:nvPicPr>
          <p:cNvPr id="384" name="Google Shape;384;p29"/>
          <p:cNvPicPr preferRelativeResize="0"/>
          <p:nvPr/>
        </p:nvPicPr>
        <p:blipFill rotWithShape="1">
          <a:blip r:embed="rId5">
            <a:alphaModFix/>
          </a:blip>
          <a:srcRect/>
          <a:stretch/>
        </p:blipFill>
        <p:spPr>
          <a:xfrm>
            <a:off x="3852325" y="316975"/>
            <a:ext cx="4487340" cy="737500"/>
          </a:xfrm>
          <a:prstGeom prst="rect">
            <a:avLst/>
          </a:prstGeom>
          <a:noFill/>
          <a:ln>
            <a:noFill/>
          </a:ln>
        </p:spPr>
      </p:pic>
      <p:pic>
        <p:nvPicPr>
          <p:cNvPr id="385" name="Google Shape;385;p29"/>
          <p:cNvPicPr preferRelativeResize="0"/>
          <p:nvPr/>
        </p:nvPicPr>
        <p:blipFill rotWithShape="1">
          <a:blip r:embed="rId6">
            <a:alphaModFix/>
          </a:blip>
          <a:srcRect/>
          <a:stretch/>
        </p:blipFill>
        <p:spPr>
          <a:xfrm>
            <a:off x="4241841" y="944616"/>
            <a:ext cx="3708318" cy="73750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390"/>
        <p:cNvGrpSpPr/>
        <p:nvPr/>
      </p:nvGrpSpPr>
      <p:grpSpPr>
        <a:xfrm>
          <a:off x="0" y="0"/>
          <a:ext cx="0" cy="0"/>
          <a:chOff x="0" y="0"/>
          <a:chExt cx="0" cy="0"/>
        </a:xfrm>
      </p:grpSpPr>
      <p:sp>
        <p:nvSpPr>
          <p:cNvPr id="391" name="Google Shape;391;g2f213c1349c_0_56"/>
          <p:cNvSpPr txBox="1"/>
          <p:nvPr/>
        </p:nvSpPr>
        <p:spPr>
          <a:xfrm>
            <a:off x="0" y="0"/>
            <a:ext cx="12192000" cy="6858000"/>
          </a:xfrm>
          <a:prstGeom prst="rect">
            <a:avLst/>
          </a:prstGeom>
          <a:noFill/>
          <a:ln>
            <a:noFill/>
          </a:ln>
        </p:spPr>
        <p:txBody>
          <a:bodyPr spcFirstLastPara="1" wrap="square" lIns="360000" tIns="2160000" rIns="360000" bIns="360000" anchor="t" anchorCtr="0">
            <a:noAutofit/>
          </a:bodyPr>
          <a:lstStyle/>
          <a:p>
            <a:pPr marL="0" marR="0" lvl="0" indent="0" algn="ctr" rtl="0">
              <a:lnSpc>
                <a:spcPct val="90000"/>
              </a:lnSpc>
              <a:spcBef>
                <a:spcPts val="0"/>
              </a:spcBef>
              <a:spcAft>
                <a:spcPts val="0"/>
              </a:spcAft>
              <a:buClr>
                <a:schemeClr val="lt1"/>
              </a:buClr>
              <a:buSzPts val="2240"/>
              <a:buFont typeface="Arial"/>
              <a:buNone/>
            </a:pPr>
            <a:r>
              <a:rPr lang="en-GB" sz="2000" b="0" i="0" u="none" strike="noStrike" cap="none">
                <a:solidFill>
                  <a:schemeClr val="lt1"/>
                </a:solidFill>
                <a:latin typeface="Arial"/>
                <a:ea typeface="Arial"/>
                <a:cs typeface="Arial"/>
                <a:sym typeface="Arial"/>
              </a:rPr>
              <a:t>Here’s how to respond to common reactions to Jack’s story.</a:t>
            </a:r>
            <a:endParaRPr sz="2000" b="0"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endParaRPr sz="2000" b="0"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500" b="1" i="0" u="none" strike="noStrike" cap="none">
                <a:solidFill>
                  <a:schemeClr val="lt1"/>
                </a:solidFill>
                <a:latin typeface="Arial"/>
                <a:ea typeface="Arial"/>
                <a:cs typeface="Arial"/>
                <a:sym typeface="Arial"/>
              </a:rPr>
              <a:t>“How is Jack meant to explore his sexuality if he can’t send pics”</a:t>
            </a:r>
            <a:endParaRPr sz="2500" b="1"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000" b="0" i="0" u="none" strike="noStrike" cap="none">
                <a:solidFill>
                  <a:schemeClr val="lt1"/>
                </a:solidFill>
                <a:latin typeface="Arial"/>
                <a:ea typeface="Arial"/>
                <a:cs typeface="Arial"/>
                <a:sym typeface="Arial"/>
              </a:rPr>
              <a:t>Recognise that, at Jack’s age, it’s normal to be curious. But it’s better to </a:t>
            </a:r>
            <a:br>
              <a:rPr lang="en-GB" sz="2000" b="0" i="0" u="none" strike="noStrike" cap="none">
                <a:solidFill>
                  <a:schemeClr val="lt1"/>
                </a:solidFill>
                <a:latin typeface="Arial"/>
                <a:ea typeface="Arial"/>
                <a:cs typeface="Arial"/>
                <a:sym typeface="Arial"/>
              </a:rPr>
            </a:br>
            <a:r>
              <a:rPr lang="en-GB" sz="2000" b="0" i="0" u="none" strike="noStrike" cap="none">
                <a:solidFill>
                  <a:schemeClr val="lt1"/>
                </a:solidFill>
                <a:latin typeface="Arial"/>
                <a:ea typeface="Arial"/>
                <a:cs typeface="Arial"/>
                <a:sym typeface="Arial"/>
              </a:rPr>
              <a:t>discuss with a trusted adult than with people on the internet. Remind them that, </a:t>
            </a:r>
            <a:br>
              <a:rPr lang="en-GB" sz="2000" b="0" i="0" u="none" strike="noStrike" cap="none">
                <a:solidFill>
                  <a:schemeClr val="lt1"/>
                </a:solidFill>
                <a:latin typeface="Arial"/>
                <a:ea typeface="Arial"/>
                <a:cs typeface="Arial"/>
                <a:sym typeface="Arial"/>
              </a:rPr>
            </a:br>
            <a:r>
              <a:rPr lang="en-GB" sz="2000" b="0" i="0" u="none" strike="noStrike" cap="none">
                <a:solidFill>
                  <a:schemeClr val="lt1"/>
                </a:solidFill>
                <a:latin typeface="Arial"/>
                <a:ea typeface="Arial"/>
                <a:cs typeface="Arial"/>
                <a:sym typeface="Arial"/>
              </a:rPr>
              <a:t>as the legal age for sexual acts is 16, Jack is still a minor.</a:t>
            </a:r>
            <a:endParaRPr sz="2000" b="0"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endParaRPr sz="2000" b="0"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500" b="1" i="0" u="none" strike="noStrike" cap="none">
                <a:solidFill>
                  <a:schemeClr val="lt1"/>
                </a:solidFill>
                <a:latin typeface="Arial"/>
                <a:ea typeface="Arial"/>
                <a:cs typeface="Arial"/>
                <a:sym typeface="Arial"/>
              </a:rPr>
              <a:t>Any homophobic comments.</a:t>
            </a:r>
            <a:endParaRPr sz="2500" b="1"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000" b="0" i="0" u="none" strike="noStrike" cap="none">
                <a:solidFill>
                  <a:schemeClr val="lt1"/>
                </a:solidFill>
                <a:latin typeface="Arial"/>
                <a:ea typeface="Arial"/>
                <a:cs typeface="Arial"/>
                <a:sym typeface="Arial"/>
              </a:rPr>
              <a:t>Challenge these, and refer to the school’s anti-bullying policy.</a:t>
            </a:r>
            <a:endParaRPr sz="2000" b="0"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endParaRPr sz="2500" b="0"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500" b="1" i="0" u="none" strike="noStrike" cap="none">
                <a:solidFill>
                  <a:schemeClr val="lt1"/>
                </a:solidFill>
                <a:latin typeface="Arial"/>
                <a:ea typeface="Arial"/>
                <a:cs typeface="Arial"/>
                <a:sym typeface="Arial"/>
              </a:rPr>
              <a:t>“Everyone sends nudes, what’s the problem?”</a:t>
            </a:r>
            <a:endParaRPr sz="2500" b="1"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000" b="0" i="0" u="none" strike="noStrike" cap="none">
                <a:solidFill>
                  <a:schemeClr val="lt1"/>
                </a:solidFill>
                <a:latin typeface="Arial"/>
                <a:ea typeface="Arial"/>
                <a:cs typeface="Arial"/>
                <a:sym typeface="Arial"/>
              </a:rPr>
              <a:t>Remind students of the law, and the Government guidelines – </a:t>
            </a:r>
            <a:br>
              <a:rPr lang="en-GB" sz="2000" b="0" i="0" u="none" strike="noStrike" cap="none">
                <a:solidFill>
                  <a:schemeClr val="lt1"/>
                </a:solidFill>
                <a:latin typeface="Arial"/>
                <a:ea typeface="Arial"/>
                <a:cs typeface="Arial"/>
                <a:sym typeface="Arial"/>
              </a:rPr>
            </a:br>
            <a:r>
              <a:rPr lang="en-GB" sz="2000" b="0" i="0" u="none" strike="noStrike" cap="none">
                <a:solidFill>
                  <a:schemeClr val="lt1"/>
                </a:solidFill>
                <a:latin typeface="Arial"/>
                <a:ea typeface="Arial"/>
                <a:cs typeface="Arial"/>
                <a:sym typeface="Arial"/>
              </a:rPr>
              <a:t>and potentially open a discussion about whether it’s right to share </a:t>
            </a:r>
            <a:br>
              <a:rPr lang="en-GB" sz="2000" b="0" i="0" u="none" strike="noStrike" cap="none">
                <a:solidFill>
                  <a:schemeClr val="lt1"/>
                </a:solidFill>
                <a:latin typeface="Arial"/>
                <a:ea typeface="Arial"/>
                <a:cs typeface="Arial"/>
                <a:sym typeface="Arial"/>
              </a:rPr>
            </a:br>
            <a:r>
              <a:rPr lang="en-GB" sz="2000" b="0" i="0" u="none" strike="noStrike" cap="none">
                <a:solidFill>
                  <a:schemeClr val="lt1"/>
                </a:solidFill>
                <a:latin typeface="Arial"/>
                <a:ea typeface="Arial"/>
                <a:cs typeface="Arial"/>
                <a:sym typeface="Arial"/>
              </a:rPr>
              <a:t>nude photos at any age.</a:t>
            </a:r>
            <a:endParaRPr sz="2000" b="0" i="0" u="none" strike="noStrike" cap="none">
              <a:solidFill>
                <a:schemeClr val="lt1"/>
              </a:solidFill>
              <a:latin typeface="Arial"/>
              <a:ea typeface="Arial"/>
              <a:cs typeface="Arial"/>
              <a:sym typeface="Arial"/>
            </a:endParaRPr>
          </a:p>
        </p:txBody>
      </p:sp>
      <p:pic>
        <p:nvPicPr>
          <p:cNvPr id="392" name="Google Shape;392;g2f213c1349c_0_56" descr="A black background with a black square&#10;&#10;Description automatically generated with medium confidence"/>
          <p:cNvPicPr preferRelativeResize="0"/>
          <p:nvPr/>
        </p:nvPicPr>
        <p:blipFill rotWithShape="1">
          <a:blip r:embed="rId4">
            <a:alphaModFix/>
          </a:blip>
          <a:srcRect r="78687" b="30283"/>
          <a:stretch/>
        </p:blipFill>
        <p:spPr>
          <a:xfrm flipH="1">
            <a:off x="10535477" y="0"/>
            <a:ext cx="1656523" cy="3048000"/>
          </a:xfrm>
          <a:prstGeom prst="rect">
            <a:avLst/>
          </a:prstGeom>
          <a:noFill/>
          <a:ln>
            <a:noFill/>
          </a:ln>
        </p:spPr>
      </p:pic>
      <p:pic>
        <p:nvPicPr>
          <p:cNvPr id="393" name="Google Shape;393;g2f213c1349c_0_56"/>
          <p:cNvPicPr preferRelativeResize="0"/>
          <p:nvPr/>
        </p:nvPicPr>
        <p:blipFill rotWithShape="1">
          <a:blip r:embed="rId5">
            <a:alphaModFix/>
          </a:blip>
          <a:srcRect/>
          <a:stretch/>
        </p:blipFill>
        <p:spPr>
          <a:xfrm>
            <a:off x="3852325" y="316975"/>
            <a:ext cx="4487340" cy="737500"/>
          </a:xfrm>
          <a:prstGeom prst="rect">
            <a:avLst/>
          </a:prstGeom>
          <a:noFill/>
          <a:ln>
            <a:noFill/>
          </a:ln>
        </p:spPr>
      </p:pic>
      <p:pic>
        <p:nvPicPr>
          <p:cNvPr id="394" name="Google Shape;394;g2f213c1349c_0_56"/>
          <p:cNvPicPr preferRelativeResize="0"/>
          <p:nvPr/>
        </p:nvPicPr>
        <p:blipFill rotWithShape="1">
          <a:blip r:embed="rId6">
            <a:alphaModFix/>
          </a:blip>
          <a:srcRect/>
          <a:stretch/>
        </p:blipFill>
        <p:spPr>
          <a:xfrm>
            <a:off x="1530805" y="944626"/>
            <a:ext cx="9130384" cy="737500"/>
          </a:xfrm>
          <a:prstGeom prst="rect">
            <a:avLst/>
          </a:prstGeom>
          <a:noFill/>
          <a:ln>
            <a:noFill/>
          </a:ln>
        </p:spPr>
      </p:pic>
      <p:sp>
        <p:nvSpPr>
          <p:cNvPr id="395" name="Google Shape;395;g2f213c1349c_0_56"/>
          <p:cNvSpPr txBox="1"/>
          <p:nvPr/>
        </p:nvSpPr>
        <p:spPr>
          <a:xfrm>
            <a:off x="226080" y="263775"/>
            <a:ext cx="3012420" cy="457149"/>
          </a:xfrm>
          <a:prstGeom prst="rect">
            <a:avLst/>
          </a:prstGeom>
          <a:solidFill>
            <a:srgbClr val="FF0000"/>
          </a:solidFill>
          <a:ln>
            <a:noFill/>
          </a:ln>
        </p:spPr>
        <p:txBody>
          <a:bodyPr spcFirstLastPara="1" wrap="square" lIns="90000" tIns="90000" rIns="90000" bIns="90000" anchor="t" anchorCtr="0">
            <a:noAutofit/>
          </a:bodyPr>
          <a:lstStyle/>
          <a:p>
            <a:pPr marL="0" marR="0" lvl="0" indent="0" algn="ctr" rtl="0">
              <a:lnSpc>
                <a:spcPct val="100000"/>
              </a:lnSpc>
              <a:spcBef>
                <a:spcPts val="0"/>
              </a:spcBef>
              <a:spcAft>
                <a:spcPts val="0"/>
              </a:spcAft>
              <a:buNone/>
            </a:pPr>
            <a:r>
              <a:rPr lang="en-GB" sz="2000" b="1" i="0" u="none" strike="noStrike" cap="none">
                <a:solidFill>
                  <a:srgbClr val="FFFFFF"/>
                </a:solidFill>
                <a:latin typeface="Helvetica Neue"/>
                <a:ea typeface="Helvetica Neue"/>
                <a:cs typeface="Helvetica Neue"/>
                <a:sym typeface="Helvetica Neue"/>
              </a:rPr>
              <a:t>For teachers</a:t>
            </a:r>
            <a:r>
              <a:rPr lang="en-GB" sz="2000" b="1">
                <a:solidFill>
                  <a:srgbClr val="FFFFFF"/>
                </a:solidFill>
                <a:latin typeface="Helvetica Neue"/>
                <a:ea typeface="Helvetica Neue"/>
                <a:cs typeface="Helvetica Neue"/>
                <a:sym typeface="Helvetica Neue"/>
              </a:rPr>
              <a:t>’</a:t>
            </a:r>
            <a:r>
              <a:rPr lang="en-GB" sz="2000" b="1" i="0" u="none" strike="noStrike" cap="none">
                <a:solidFill>
                  <a:srgbClr val="FFFFFF"/>
                </a:solidFill>
                <a:latin typeface="Helvetica Neue"/>
                <a:ea typeface="Helvetica Neue"/>
                <a:cs typeface="Helvetica Neue"/>
                <a:sym typeface="Helvetica Neue"/>
              </a:rPr>
              <a:t> use only</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0"/>
        <p:cNvGrpSpPr/>
        <p:nvPr/>
      </p:nvGrpSpPr>
      <p:grpSpPr>
        <a:xfrm>
          <a:off x="0" y="0"/>
          <a:ext cx="0" cy="0"/>
          <a:chOff x="0" y="0"/>
          <a:chExt cx="0" cy="0"/>
        </a:xfrm>
      </p:grpSpPr>
      <p:sp>
        <p:nvSpPr>
          <p:cNvPr id="401" name="Google Shape;401;p30"/>
          <p:cNvSpPr txBox="1"/>
          <p:nvPr/>
        </p:nvSpPr>
        <p:spPr>
          <a:xfrm>
            <a:off x="0" y="106150"/>
            <a:ext cx="12192000" cy="6858000"/>
          </a:xfrm>
          <a:prstGeom prst="rect">
            <a:avLst/>
          </a:prstGeom>
          <a:noFill/>
          <a:ln>
            <a:noFill/>
          </a:ln>
        </p:spPr>
        <p:txBody>
          <a:bodyPr spcFirstLastPara="1" wrap="square" lIns="360000" tIns="1800000" rIns="360000" bIns="360000" anchor="t" anchorCtr="0">
            <a:noAutofit/>
          </a:bodyPr>
          <a:lstStyle/>
          <a:p>
            <a:pPr marL="0" marR="0" lvl="0" indent="0" algn="ctr" rtl="0">
              <a:lnSpc>
                <a:spcPct val="100000"/>
              </a:lnSpc>
              <a:spcBef>
                <a:spcPts val="1200"/>
              </a:spcBef>
              <a:spcAft>
                <a:spcPts val="0"/>
              </a:spcAft>
              <a:buClr>
                <a:srgbClr val="000000"/>
              </a:buClr>
              <a:buSzPts val="3000"/>
              <a:buFont typeface="Arial"/>
              <a:buNone/>
            </a:pPr>
            <a:r>
              <a:rPr lang="en-GB" sz="3000" b="1" i="0" u="none" strike="noStrike" cap="none">
                <a:solidFill>
                  <a:schemeClr val="lt1"/>
                </a:solidFill>
                <a:latin typeface="Arial"/>
                <a:ea typeface="Arial"/>
                <a:cs typeface="Arial"/>
                <a:sym typeface="Arial"/>
              </a:rPr>
              <a:t>It’s OK to explore and discuss your sexuality, </a:t>
            </a:r>
            <a:br>
              <a:rPr lang="en-GB" sz="3000" b="1" i="0" u="none" strike="noStrike" cap="none">
                <a:solidFill>
                  <a:schemeClr val="lt1"/>
                </a:solidFill>
                <a:latin typeface="Arial"/>
                <a:ea typeface="Arial"/>
                <a:cs typeface="Arial"/>
                <a:sym typeface="Arial"/>
              </a:rPr>
            </a:br>
            <a:r>
              <a:rPr lang="en-GB" sz="3000" b="1" i="0" u="none" strike="noStrike" cap="none">
                <a:solidFill>
                  <a:schemeClr val="lt1"/>
                </a:solidFill>
                <a:latin typeface="Arial"/>
                <a:ea typeface="Arial"/>
                <a:cs typeface="Arial"/>
                <a:sym typeface="Arial"/>
              </a:rPr>
              <a:t>but it’s important to keep safe.</a:t>
            </a:r>
            <a:r>
              <a:rPr lang="en-GB" sz="3000" b="0" i="0" u="none" strike="noStrike" cap="none">
                <a:solidFill>
                  <a:schemeClr val="lt1"/>
                </a:solidFill>
                <a:latin typeface="Arial"/>
                <a:ea typeface="Arial"/>
                <a:cs typeface="Arial"/>
                <a:sym typeface="Arial"/>
              </a:rPr>
              <a:t> </a:t>
            </a:r>
            <a:endParaRPr sz="3000" b="0" i="0" u="none" strike="noStrike" cap="none">
              <a:solidFill>
                <a:schemeClr val="lt1"/>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3000"/>
              <a:buFont typeface="Arial"/>
              <a:buNone/>
            </a:pPr>
            <a:r>
              <a:rPr lang="en-GB" sz="3000" b="0" i="0" u="none" strike="noStrike" cap="none">
                <a:solidFill>
                  <a:schemeClr val="lt1"/>
                </a:solidFill>
                <a:latin typeface="Arial"/>
                <a:ea typeface="Arial"/>
                <a:cs typeface="Arial"/>
                <a:sym typeface="Arial"/>
              </a:rPr>
              <a:t>When someone’s asking to see your nudes, ask yourself:</a:t>
            </a:r>
            <a:endParaRPr sz="3000" b="0" i="0" u="none" strike="noStrike" cap="none">
              <a:solidFill>
                <a:schemeClr val="lt1"/>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3000"/>
              <a:buFont typeface="Arial"/>
              <a:buNone/>
            </a:pPr>
            <a:r>
              <a:rPr lang="en-GB" sz="3000" b="1" i="0" u="none" strike="noStrike" cap="none">
                <a:solidFill>
                  <a:schemeClr val="lt1"/>
                </a:solidFill>
                <a:latin typeface="Arial"/>
                <a:ea typeface="Arial"/>
                <a:cs typeface="Arial"/>
                <a:sym typeface="Arial"/>
              </a:rPr>
              <a:t>Do I </a:t>
            </a:r>
            <a:r>
              <a:rPr lang="en-GB" sz="3000" b="1" i="0" u="sng" strike="noStrike" cap="none">
                <a:solidFill>
                  <a:schemeClr val="lt1"/>
                </a:solidFill>
                <a:latin typeface="Arial"/>
                <a:ea typeface="Arial"/>
                <a:cs typeface="Arial"/>
                <a:sym typeface="Arial"/>
              </a:rPr>
              <a:t>really</a:t>
            </a:r>
            <a:r>
              <a:rPr lang="en-GB" sz="3000" b="1" i="0" u="none" strike="noStrike" cap="none">
                <a:solidFill>
                  <a:schemeClr val="lt1"/>
                </a:solidFill>
                <a:latin typeface="Arial"/>
                <a:ea typeface="Arial"/>
                <a:cs typeface="Arial"/>
                <a:sym typeface="Arial"/>
              </a:rPr>
              <a:t> know them? Do I trust them? </a:t>
            </a:r>
            <a:br>
              <a:rPr lang="en-GB" sz="3000" b="1" i="0" u="none" strike="noStrike" cap="none">
                <a:solidFill>
                  <a:schemeClr val="lt1"/>
                </a:solidFill>
                <a:latin typeface="Arial"/>
                <a:ea typeface="Arial"/>
                <a:cs typeface="Arial"/>
                <a:sym typeface="Arial"/>
              </a:rPr>
            </a:br>
            <a:r>
              <a:rPr lang="en-GB" sz="3000" b="1" i="0" u="none" strike="noStrike" cap="none">
                <a:solidFill>
                  <a:schemeClr val="lt1"/>
                </a:solidFill>
                <a:latin typeface="Arial"/>
                <a:ea typeface="Arial"/>
                <a:cs typeface="Arial"/>
                <a:sym typeface="Arial"/>
              </a:rPr>
              <a:t>Do I want to share a nude image or video? </a:t>
            </a:r>
            <a:br>
              <a:rPr lang="en-GB" sz="3000" b="1" i="0" u="none" strike="noStrike" cap="none">
                <a:solidFill>
                  <a:schemeClr val="lt1"/>
                </a:solidFill>
                <a:latin typeface="Arial"/>
                <a:ea typeface="Arial"/>
                <a:cs typeface="Arial"/>
                <a:sym typeface="Arial"/>
              </a:rPr>
            </a:br>
            <a:r>
              <a:rPr lang="en-GB" sz="3000" b="1" i="0" u="none" strike="noStrike" cap="none">
                <a:solidFill>
                  <a:schemeClr val="lt1"/>
                </a:solidFill>
                <a:latin typeface="Arial"/>
                <a:ea typeface="Arial"/>
                <a:cs typeface="Arial"/>
                <a:sym typeface="Arial"/>
              </a:rPr>
              <a:t>Why are they pressuring me?</a:t>
            </a:r>
            <a:endParaRPr sz="3000" b="1" i="0" u="none" strike="noStrike" cap="none">
              <a:solidFill>
                <a:schemeClr val="lt1"/>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3000"/>
              <a:buFont typeface="Arial"/>
              <a:buNone/>
            </a:pPr>
            <a:r>
              <a:rPr lang="en-GB" sz="3000" b="0" i="0" u="none" strike="noStrike" cap="none">
                <a:solidFill>
                  <a:schemeClr val="lt1"/>
                </a:solidFill>
                <a:latin typeface="Arial"/>
                <a:ea typeface="Arial"/>
                <a:cs typeface="Arial"/>
                <a:sym typeface="Arial"/>
              </a:rPr>
              <a:t>Get help by telling a trusted adult, speak to Childline, or </a:t>
            </a:r>
            <a:br>
              <a:rPr lang="en-GB" sz="3000" b="0" i="0" u="none" strike="noStrike" cap="none">
                <a:solidFill>
                  <a:schemeClr val="lt1"/>
                </a:solidFill>
                <a:latin typeface="Arial"/>
                <a:ea typeface="Arial"/>
                <a:cs typeface="Arial"/>
                <a:sym typeface="Arial"/>
              </a:rPr>
            </a:br>
            <a:r>
              <a:rPr lang="en-GB" sz="3000" b="0" i="0" u="none" strike="noStrike" cap="none">
                <a:solidFill>
                  <a:schemeClr val="lt1"/>
                </a:solidFill>
                <a:latin typeface="Arial"/>
                <a:ea typeface="Arial"/>
                <a:cs typeface="Arial"/>
                <a:sym typeface="Arial"/>
              </a:rPr>
              <a:t>get your images taken down by using Report Remove.</a:t>
            </a:r>
            <a:endParaRPr sz="3000" b="0" i="0" u="none" strike="noStrike" cap="none">
              <a:solidFill>
                <a:schemeClr val="lt1"/>
              </a:solidFill>
              <a:latin typeface="Arial"/>
              <a:ea typeface="Arial"/>
              <a:cs typeface="Arial"/>
              <a:sym typeface="Arial"/>
            </a:endParaRPr>
          </a:p>
        </p:txBody>
      </p:sp>
      <p:pic>
        <p:nvPicPr>
          <p:cNvPr id="402" name="Google Shape;402;p30" descr="A black background with a black square&#10;&#10;Description automatically generated with medium confidence"/>
          <p:cNvPicPr preferRelativeResize="0"/>
          <p:nvPr/>
        </p:nvPicPr>
        <p:blipFill rotWithShape="1">
          <a:blip r:embed="rId4">
            <a:alphaModFix/>
          </a:blip>
          <a:srcRect r="78687" b="30283"/>
          <a:stretch/>
        </p:blipFill>
        <p:spPr>
          <a:xfrm flipH="1">
            <a:off x="10535477" y="0"/>
            <a:ext cx="1656523" cy="3048000"/>
          </a:xfrm>
          <a:prstGeom prst="rect">
            <a:avLst/>
          </a:prstGeom>
          <a:noFill/>
          <a:ln>
            <a:noFill/>
          </a:ln>
        </p:spPr>
      </p:pic>
      <p:pic>
        <p:nvPicPr>
          <p:cNvPr id="403" name="Google Shape;403;p30"/>
          <p:cNvPicPr preferRelativeResize="0"/>
          <p:nvPr/>
        </p:nvPicPr>
        <p:blipFill rotWithShape="1">
          <a:blip r:embed="rId5">
            <a:alphaModFix/>
          </a:blip>
          <a:srcRect/>
          <a:stretch/>
        </p:blipFill>
        <p:spPr>
          <a:xfrm>
            <a:off x="5088425" y="944625"/>
            <a:ext cx="2015148" cy="737500"/>
          </a:xfrm>
          <a:prstGeom prst="rect">
            <a:avLst/>
          </a:prstGeom>
          <a:noFill/>
          <a:ln>
            <a:noFill/>
          </a:ln>
        </p:spPr>
      </p:pic>
      <p:pic>
        <p:nvPicPr>
          <p:cNvPr id="404" name="Google Shape;404;p30"/>
          <p:cNvPicPr preferRelativeResize="0"/>
          <p:nvPr/>
        </p:nvPicPr>
        <p:blipFill rotWithShape="1">
          <a:blip r:embed="rId6">
            <a:alphaModFix/>
          </a:blip>
          <a:srcRect/>
          <a:stretch/>
        </p:blipFill>
        <p:spPr>
          <a:xfrm>
            <a:off x="3852325" y="316975"/>
            <a:ext cx="4487340" cy="737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9"/>
        <p:cNvGrpSpPr/>
        <p:nvPr/>
      </p:nvGrpSpPr>
      <p:grpSpPr>
        <a:xfrm>
          <a:off x="0" y="0"/>
          <a:ext cx="0" cy="0"/>
          <a:chOff x="0" y="0"/>
          <a:chExt cx="0" cy="0"/>
        </a:xfrm>
      </p:grpSpPr>
      <p:pic>
        <p:nvPicPr>
          <p:cNvPr id="410" name="Google Shape;410;p31" descr="A white text on a black background&#10;&#10;Description automatically generated"/>
          <p:cNvPicPr preferRelativeResize="0"/>
          <p:nvPr/>
        </p:nvPicPr>
        <p:blipFill rotWithShape="1">
          <a:blip r:embed="rId4">
            <a:alphaModFix/>
          </a:blip>
          <a:srcRect/>
          <a:stretch/>
        </p:blipFill>
        <p:spPr>
          <a:xfrm>
            <a:off x="6480000" y="2160000"/>
            <a:ext cx="5267325" cy="2790825"/>
          </a:xfrm>
          <a:prstGeom prst="rect">
            <a:avLst/>
          </a:prstGeom>
          <a:noFill/>
          <a:ln>
            <a:noFill/>
          </a:ln>
        </p:spPr>
      </p:pic>
      <p:pic>
        <p:nvPicPr>
          <p:cNvPr id="411" name="Google Shape;411;p31" descr="A close up of two lemons&#10;&#10;Description automatically generated"/>
          <p:cNvPicPr preferRelativeResize="0"/>
          <p:nvPr/>
        </p:nvPicPr>
        <p:blipFill rotWithShape="1">
          <a:blip r:embed="rId5">
            <a:alphaModFix/>
          </a:blip>
          <a:srcRect l="18927" t="64864" r="16626"/>
          <a:stretch/>
        </p:blipFill>
        <p:spPr>
          <a:xfrm>
            <a:off x="6609157" y="5321990"/>
            <a:ext cx="5009011" cy="1536011"/>
          </a:xfrm>
          <a:prstGeom prst="rect">
            <a:avLst/>
          </a:prstGeom>
          <a:noFill/>
          <a:ln>
            <a:noFill/>
          </a:ln>
        </p:spPr>
      </p:pic>
      <p:pic>
        <p:nvPicPr>
          <p:cNvPr id="412" name="Google Shape;412;p31"/>
          <p:cNvPicPr preferRelativeResize="0"/>
          <p:nvPr/>
        </p:nvPicPr>
        <p:blipFill rotWithShape="1">
          <a:blip r:embed="rId6">
            <a:alphaModFix/>
          </a:blip>
          <a:srcRect l="23456" r="17284"/>
          <a:stretch/>
        </p:blipFill>
        <p:spPr>
          <a:xfrm>
            <a:off x="-2" y="1"/>
            <a:ext cx="6096000" cy="68579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7"/>
        <p:cNvGrpSpPr/>
        <p:nvPr/>
      </p:nvGrpSpPr>
      <p:grpSpPr>
        <a:xfrm>
          <a:off x="0" y="0"/>
          <a:ext cx="0" cy="0"/>
          <a:chOff x="0" y="0"/>
          <a:chExt cx="0" cy="0"/>
        </a:xfrm>
      </p:grpSpPr>
      <p:pic>
        <p:nvPicPr>
          <p:cNvPr id="418" name="Google Shape;418;g2f213c1349c_0_64" descr="A close up of two lemons&#10;&#10;Description automatically generated"/>
          <p:cNvPicPr preferRelativeResize="0"/>
          <p:nvPr/>
        </p:nvPicPr>
        <p:blipFill rotWithShape="1">
          <a:blip r:embed="rId4">
            <a:alphaModFix/>
          </a:blip>
          <a:srcRect l="18927" t="64864" r="16626"/>
          <a:stretch/>
        </p:blipFill>
        <p:spPr>
          <a:xfrm>
            <a:off x="6609157" y="5321990"/>
            <a:ext cx="5009011" cy="1536011"/>
          </a:xfrm>
          <a:prstGeom prst="rect">
            <a:avLst/>
          </a:prstGeom>
          <a:noFill/>
          <a:ln>
            <a:noFill/>
          </a:ln>
        </p:spPr>
      </p:pic>
      <p:sp>
        <p:nvSpPr>
          <p:cNvPr id="419" name="Google Shape;419;g2f213c1349c_0_64"/>
          <p:cNvSpPr txBox="1"/>
          <p:nvPr/>
        </p:nvSpPr>
        <p:spPr>
          <a:xfrm>
            <a:off x="6349825" y="-190175"/>
            <a:ext cx="5404800" cy="6869100"/>
          </a:xfrm>
          <a:prstGeom prst="rect">
            <a:avLst/>
          </a:prstGeom>
          <a:noFill/>
          <a:ln>
            <a:noFill/>
          </a:ln>
        </p:spPr>
        <p:txBody>
          <a:bodyPr spcFirstLastPara="1" wrap="square" lIns="360000" tIns="1800000" rIns="360000" bIns="0" anchor="t" anchorCtr="0">
            <a:noAutofit/>
          </a:bodyPr>
          <a:lstStyle/>
          <a:p>
            <a:pPr marL="89535" marR="0" lvl="0" indent="0" algn="l" rtl="0">
              <a:lnSpc>
                <a:spcPct val="100000"/>
              </a:lnSpc>
              <a:spcBef>
                <a:spcPts val="0"/>
              </a:spcBef>
              <a:spcAft>
                <a:spcPts val="0"/>
              </a:spcAft>
              <a:buClr>
                <a:schemeClr val="lt1"/>
              </a:buClr>
              <a:buSzPts val="3200"/>
              <a:buFont typeface="Arial"/>
              <a:buNone/>
            </a:pPr>
            <a:r>
              <a:rPr lang="en-GB" sz="1500" b="0" i="0" u="none" strike="noStrike" cap="none">
                <a:solidFill>
                  <a:schemeClr val="lt1"/>
                </a:solidFill>
                <a:latin typeface="Arial"/>
                <a:ea typeface="Arial"/>
                <a:cs typeface="Arial"/>
                <a:sym typeface="Arial"/>
              </a:rPr>
              <a:t>Nadia is in her room, scrolling on her phone.</a:t>
            </a:r>
            <a:r>
              <a:rPr lang="en-GB" sz="1500">
                <a:solidFill>
                  <a:schemeClr val="lt1"/>
                </a:solidFill>
              </a:rPr>
              <a:t> </a:t>
            </a:r>
            <a:r>
              <a:rPr lang="en-GB" sz="1500" b="0" i="0" u="none" strike="noStrike" cap="none">
                <a:solidFill>
                  <a:schemeClr val="lt1"/>
                </a:solidFill>
                <a:latin typeface="Arial"/>
                <a:ea typeface="Arial"/>
                <a:cs typeface="Arial"/>
                <a:sym typeface="Arial"/>
              </a:rPr>
              <a:t>Suddenly, she gets a message from her friend Lottie. It’s a photo.</a:t>
            </a:r>
            <a:endParaRPr sz="1500" b="0" i="0" u="none" strike="noStrike" cap="none">
              <a:solidFill>
                <a:schemeClr val="lt1"/>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endParaRPr sz="1500" b="0" i="0" u="none" strike="noStrike" cap="none">
              <a:solidFill>
                <a:schemeClr val="lt1"/>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r>
              <a:rPr lang="en-GB" sz="1500" b="0" i="0" u="none" strike="noStrike" cap="none">
                <a:solidFill>
                  <a:schemeClr val="lt1"/>
                </a:solidFill>
                <a:latin typeface="Arial"/>
                <a:ea typeface="Arial"/>
                <a:cs typeface="Arial"/>
                <a:sym typeface="Arial"/>
              </a:rPr>
              <a:t>She opens the message. It’s a topless pic of another girl from their year. Underneath it Lottie’s written a nasty message, ‘lol she’s so ugly’.</a:t>
            </a:r>
            <a:endParaRPr sz="1500" b="0" i="0" u="none" strike="noStrike" cap="none">
              <a:solidFill>
                <a:schemeClr val="lt1"/>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endParaRPr sz="1500" b="0" i="0" u="none" strike="noStrike" cap="none">
              <a:solidFill>
                <a:schemeClr val="lt1"/>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r>
              <a:rPr lang="en-GB" sz="1500" b="0" i="0" u="none" strike="noStrike" cap="none">
                <a:solidFill>
                  <a:schemeClr val="lt1"/>
                </a:solidFill>
                <a:latin typeface="Arial"/>
                <a:ea typeface="Arial"/>
                <a:cs typeface="Arial"/>
                <a:sym typeface="Arial"/>
              </a:rPr>
              <a:t>Nadia is shocked. She sends a message back, asking Lottie where she got the photo from.</a:t>
            </a:r>
            <a:endParaRPr sz="1500" b="0" i="0" u="none" strike="noStrike" cap="none">
              <a:solidFill>
                <a:schemeClr val="lt1"/>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endParaRPr sz="1500" b="0" i="0" u="none" strike="noStrike" cap="none">
              <a:solidFill>
                <a:schemeClr val="lt1"/>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r>
              <a:rPr lang="en-GB" sz="1500" b="0" i="0" u="none" strike="noStrike" cap="none">
                <a:solidFill>
                  <a:schemeClr val="lt1"/>
                </a:solidFill>
                <a:latin typeface="Arial"/>
                <a:ea typeface="Arial"/>
                <a:cs typeface="Arial"/>
                <a:sym typeface="Arial"/>
              </a:rPr>
              <a:t>Lottie replies saying one of the boys at school sent it to her. Lottie finds it funny.</a:t>
            </a:r>
            <a:endParaRPr sz="1500" b="0" i="0" u="none" strike="noStrike" cap="none">
              <a:solidFill>
                <a:schemeClr val="lt1"/>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endParaRPr sz="1500" b="0" i="0" u="none" strike="noStrike" cap="none">
              <a:solidFill>
                <a:schemeClr val="lt1"/>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r>
              <a:rPr lang="en-GB" sz="1500" b="0" i="0" u="none" strike="noStrike" cap="none">
                <a:solidFill>
                  <a:schemeClr val="lt1"/>
                </a:solidFill>
                <a:latin typeface="Arial"/>
                <a:ea typeface="Arial"/>
                <a:cs typeface="Arial"/>
                <a:sym typeface="Arial"/>
              </a:rPr>
              <a:t>Nadia is worried the other girl has no idea her photo is being shared round. She doesn’t know what to do. </a:t>
            </a:r>
            <a:endParaRPr sz="1500" b="0" i="0" u="none" strike="noStrike" cap="none">
              <a:solidFill>
                <a:schemeClr val="lt1"/>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r>
              <a:rPr lang="en-GB" sz="1500" b="0" i="0" u="none" strike="noStrike" cap="none">
                <a:solidFill>
                  <a:schemeClr val="lt1"/>
                </a:solidFill>
                <a:latin typeface="Arial"/>
                <a:ea typeface="Arial"/>
                <a:cs typeface="Arial"/>
                <a:sym typeface="Arial"/>
              </a:rPr>
              <a:t>  </a:t>
            </a:r>
            <a:endParaRPr sz="1500" b="0" i="0" u="none" strike="noStrike" cap="none">
              <a:solidFill>
                <a:schemeClr val="lt1"/>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endParaRPr sz="1500" b="0" i="0" u="none" strike="noStrike" cap="none">
              <a:solidFill>
                <a:schemeClr val="lt1"/>
              </a:solidFill>
              <a:latin typeface="Arial"/>
              <a:ea typeface="Arial"/>
              <a:cs typeface="Arial"/>
              <a:sym typeface="Arial"/>
            </a:endParaRPr>
          </a:p>
        </p:txBody>
      </p:sp>
      <p:pic>
        <p:nvPicPr>
          <p:cNvPr id="420" name="Google Shape;420;g2f213c1349c_0_64"/>
          <p:cNvPicPr preferRelativeResize="0"/>
          <p:nvPr/>
        </p:nvPicPr>
        <p:blipFill rotWithShape="1">
          <a:blip r:embed="rId5">
            <a:alphaModFix/>
          </a:blip>
          <a:srcRect/>
          <a:stretch/>
        </p:blipFill>
        <p:spPr>
          <a:xfrm>
            <a:off x="6788760" y="865125"/>
            <a:ext cx="3444705" cy="522600"/>
          </a:xfrm>
          <a:prstGeom prst="rect">
            <a:avLst/>
          </a:prstGeom>
          <a:noFill/>
          <a:ln>
            <a:noFill/>
          </a:ln>
        </p:spPr>
      </p:pic>
      <p:pic>
        <p:nvPicPr>
          <p:cNvPr id="421" name="Google Shape;421;g2f213c1349c_0_64"/>
          <p:cNvPicPr preferRelativeResize="0"/>
          <p:nvPr/>
        </p:nvPicPr>
        <p:blipFill rotWithShape="1">
          <a:blip r:embed="rId6">
            <a:alphaModFix/>
          </a:blip>
          <a:srcRect l="23456" r="17284"/>
          <a:stretch/>
        </p:blipFill>
        <p:spPr>
          <a:xfrm>
            <a:off x="-2" y="1"/>
            <a:ext cx="6096000" cy="68579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1"/>
        <p:cNvGrpSpPr/>
        <p:nvPr/>
      </p:nvGrpSpPr>
      <p:grpSpPr>
        <a:xfrm>
          <a:off x="0" y="0"/>
          <a:ext cx="0" cy="0"/>
          <a:chOff x="0" y="0"/>
          <a:chExt cx="0" cy="0"/>
        </a:xfrm>
      </p:grpSpPr>
      <p:sp>
        <p:nvSpPr>
          <p:cNvPr id="112" name="Google Shape;112;p4"/>
          <p:cNvSpPr txBox="1">
            <a:spLocks noGrp="1"/>
          </p:cNvSpPr>
          <p:nvPr>
            <p:ph type="body" idx="2"/>
          </p:nvPr>
        </p:nvSpPr>
        <p:spPr>
          <a:xfrm>
            <a:off x="6096000" y="0"/>
            <a:ext cx="6096000" cy="6858000"/>
          </a:xfrm>
          <a:prstGeom prst="rect">
            <a:avLst/>
          </a:prstGeom>
          <a:noFill/>
          <a:ln>
            <a:noFill/>
          </a:ln>
        </p:spPr>
        <p:txBody>
          <a:bodyPr spcFirstLastPara="1" wrap="square" lIns="360000" tIns="1980000" rIns="360000" bIns="360000" anchor="t" anchorCtr="0">
            <a:normAutofit/>
          </a:bodyPr>
          <a:lstStyle/>
          <a:p>
            <a:pPr marL="0" lvl="0" indent="0" algn="ctr" rtl="0">
              <a:lnSpc>
                <a:spcPct val="90000"/>
              </a:lnSpc>
              <a:spcBef>
                <a:spcPts val="0"/>
              </a:spcBef>
              <a:spcAft>
                <a:spcPts val="0"/>
              </a:spcAft>
              <a:buClr>
                <a:srgbClr val="0000FF"/>
              </a:buClr>
              <a:buSzPts val="5400"/>
              <a:buFont typeface="Arial"/>
              <a:buNone/>
            </a:pPr>
            <a:r>
              <a:rPr lang="en-GB" sz="4500" b="1">
                <a:solidFill>
                  <a:srgbClr val="0000FF"/>
                </a:solidFill>
              </a:rPr>
              <a:t>…or no school holidays for </a:t>
            </a:r>
            <a:br>
              <a:rPr lang="en-GB" sz="4500" b="1">
                <a:solidFill>
                  <a:srgbClr val="0000FF"/>
                </a:solidFill>
              </a:rPr>
            </a:br>
            <a:r>
              <a:rPr lang="en-GB" sz="4500" b="1">
                <a:solidFill>
                  <a:srgbClr val="0000FF"/>
                </a:solidFill>
              </a:rPr>
              <a:t>a year?</a:t>
            </a:r>
            <a:endParaRPr sz="4500" b="1">
              <a:solidFill>
                <a:srgbClr val="0000FF"/>
              </a:solidFill>
              <a:latin typeface="Arial"/>
              <a:ea typeface="Arial"/>
              <a:cs typeface="Arial"/>
              <a:sym typeface="Arial"/>
            </a:endParaRPr>
          </a:p>
        </p:txBody>
      </p:sp>
      <p:sp>
        <p:nvSpPr>
          <p:cNvPr id="113" name="Google Shape;113;p4"/>
          <p:cNvSpPr txBox="1"/>
          <p:nvPr/>
        </p:nvSpPr>
        <p:spPr>
          <a:xfrm>
            <a:off x="0" y="23149"/>
            <a:ext cx="6096000" cy="6858000"/>
          </a:xfrm>
          <a:prstGeom prst="rect">
            <a:avLst/>
          </a:prstGeom>
          <a:noFill/>
          <a:ln>
            <a:noFill/>
          </a:ln>
        </p:spPr>
        <p:txBody>
          <a:bodyPr spcFirstLastPara="1" wrap="square" lIns="360000" tIns="1980000" rIns="360000" bIns="360000" anchor="t" anchorCtr="0">
            <a:normAutofit/>
          </a:bodyPr>
          <a:lstStyle/>
          <a:p>
            <a:pPr marL="0" marR="0" lvl="0" indent="0" algn="ctr" rtl="0">
              <a:lnSpc>
                <a:spcPct val="90000"/>
              </a:lnSpc>
              <a:spcBef>
                <a:spcPts val="0"/>
              </a:spcBef>
              <a:spcAft>
                <a:spcPts val="0"/>
              </a:spcAft>
              <a:buClr>
                <a:srgbClr val="0432FF"/>
              </a:buClr>
              <a:buSzPts val="5400"/>
              <a:buFont typeface="Arial"/>
              <a:buNone/>
            </a:pPr>
            <a:r>
              <a:rPr lang="en-GB" sz="4500" b="1" i="0" u="none" strike="noStrike" cap="none">
                <a:solidFill>
                  <a:srgbClr val="0432FF"/>
                </a:solidFill>
                <a:latin typeface="Arial"/>
                <a:ea typeface="Arial"/>
                <a:cs typeface="Arial"/>
                <a:sym typeface="Arial"/>
              </a:rPr>
              <a:t>Have no smartphone for </a:t>
            </a:r>
            <a:endParaRPr sz="4500" b="1" i="0" u="none" strike="noStrike" cap="none">
              <a:solidFill>
                <a:srgbClr val="0432FF"/>
              </a:solidFill>
              <a:latin typeface="Arial"/>
              <a:ea typeface="Arial"/>
              <a:cs typeface="Arial"/>
              <a:sym typeface="Arial"/>
            </a:endParaRPr>
          </a:p>
          <a:p>
            <a:pPr marL="0" marR="0" lvl="0" indent="0" algn="ctr" rtl="0">
              <a:lnSpc>
                <a:spcPct val="90000"/>
              </a:lnSpc>
              <a:spcBef>
                <a:spcPts val="0"/>
              </a:spcBef>
              <a:spcAft>
                <a:spcPts val="0"/>
              </a:spcAft>
              <a:buClr>
                <a:srgbClr val="0432FF"/>
              </a:buClr>
              <a:buSzPts val="5400"/>
              <a:buFont typeface="Arial"/>
              <a:buNone/>
            </a:pPr>
            <a:r>
              <a:rPr lang="en-GB" sz="4500" b="1" i="0" u="none" strike="noStrike" cap="none">
                <a:solidFill>
                  <a:srgbClr val="0432FF"/>
                </a:solidFill>
                <a:latin typeface="Arial"/>
                <a:ea typeface="Arial"/>
                <a:cs typeface="Arial"/>
                <a:sym typeface="Arial"/>
              </a:rPr>
              <a:t>a whole year...</a:t>
            </a:r>
            <a:endParaRPr sz="4500" b="1" i="0" u="none" strike="noStrike" cap="none">
              <a:solidFill>
                <a:srgbClr val="0432FF"/>
              </a:solidFill>
              <a:latin typeface="Arial"/>
              <a:ea typeface="Arial"/>
              <a:cs typeface="Arial"/>
              <a:sym typeface="Arial"/>
            </a:endParaRPr>
          </a:p>
        </p:txBody>
      </p:sp>
      <p:pic>
        <p:nvPicPr>
          <p:cNvPr id="114" name="Google Shape;114;p4"/>
          <p:cNvPicPr preferRelativeResize="0"/>
          <p:nvPr/>
        </p:nvPicPr>
        <p:blipFill rotWithShape="1">
          <a:blip r:embed="rId4">
            <a:alphaModFix/>
          </a:blip>
          <a:srcRect/>
          <a:stretch/>
        </p:blipFill>
        <p:spPr>
          <a:xfrm>
            <a:off x="0" y="366048"/>
            <a:ext cx="12192000" cy="1720850"/>
          </a:xfrm>
          <a:prstGeom prst="rect">
            <a:avLst/>
          </a:prstGeom>
          <a:noFill/>
          <a:ln>
            <a:noFill/>
          </a:ln>
        </p:spPr>
      </p:pic>
      <p:pic>
        <p:nvPicPr>
          <p:cNvPr id="115" name="Google Shape;115;p4" descr="A group of icons on a black background&#10;&#10;Description automatically generated"/>
          <p:cNvPicPr preferRelativeResize="0"/>
          <p:nvPr/>
        </p:nvPicPr>
        <p:blipFill rotWithShape="1">
          <a:blip r:embed="rId5">
            <a:alphaModFix/>
          </a:blip>
          <a:srcRect l="7090" r="58217" b="52344"/>
          <a:stretch/>
        </p:blipFill>
        <p:spPr>
          <a:xfrm>
            <a:off x="2185988" y="4043356"/>
            <a:ext cx="1800226" cy="2342226"/>
          </a:xfrm>
          <a:prstGeom prst="rect">
            <a:avLst/>
          </a:prstGeom>
          <a:noFill/>
          <a:ln>
            <a:noFill/>
          </a:ln>
        </p:spPr>
      </p:pic>
      <p:pic>
        <p:nvPicPr>
          <p:cNvPr id="116" name="Google Shape;116;p4" descr="A group of icons on a black background&#10;&#10;Description automatically generated"/>
          <p:cNvPicPr preferRelativeResize="0"/>
          <p:nvPr/>
        </p:nvPicPr>
        <p:blipFill rotWithShape="1">
          <a:blip r:embed="rId5">
            <a:alphaModFix/>
          </a:blip>
          <a:srcRect l="48660" b="52344"/>
          <a:stretch/>
        </p:blipFill>
        <p:spPr>
          <a:xfrm>
            <a:off x="7943850" y="4043356"/>
            <a:ext cx="2664367" cy="234222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6"/>
        <p:cNvGrpSpPr/>
        <p:nvPr/>
      </p:nvGrpSpPr>
      <p:grpSpPr>
        <a:xfrm>
          <a:off x="0" y="0"/>
          <a:ext cx="0" cy="0"/>
          <a:chOff x="0" y="0"/>
          <a:chExt cx="0" cy="0"/>
        </a:xfrm>
      </p:grpSpPr>
      <p:sp>
        <p:nvSpPr>
          <p:cNvPr id="427" name="Google Shape;427;p32"/>
          <p:cNvSpPr txBox="1"/>
          <p:nvPr/>
        </p:nvSpPr>
        <p:spPr>
          <a:xfrm>
            <a:off x="1371600" y="533400"/>
            <a:ext cx="9448800" cy="6858000"/>
          </a:xfrm>
          <a:prstGeom prst="rect">
            <a:avLst/>
          </a:prstGeom>
          <a:noFill/>
          <a:ln>
            <a:noFill/>
          </a:ln>
        </p:spPr>
        <p:txBody>
          <a:bodyPr spcFirstLastPara="1" wrap="square" lIns="360000" tIns="1440000" rIns="360000" bIns="0" anchor="t" anchorCtr="0">
            <a:normAutofit/>
          </a:bodyPr>
          <a:lstStyle/>
          <a:p>
            <a:pPr marL="0" marR="0" lvl="0" indent="0" algn="ctr" rtl="0">
              <a:lnSpc>
                <a:spcPct val="100000"/>
              </a:lnSpc>
              <a:spcBef>
                <a:spcPts val="0"/>
              </a:spcBef>
              <a:spcAft>
                <a:spcPts val="0"/>
              </a:spcAft>
              <a:buClr>
                <a:schemeClr val="lt1"/>
              </a:buClr>
              <a:buSzPts val="3000"/>
              <a:buFont typeface="Arial"/>
              <a:buChar char="•"/>
            </a:pPr>
            <a:r>
              <a:rPr lang="en-GB" sz="3000" b="0" i="0" u="none" strike="noStrike" cap="none">
                <a:solidFill>
                  <a:schemeClr val="lt1"/>
                </a:solidFill>
                <a:latin typeface="Arial"/>
                <a:ea typeface="Arial"/>
                <a:cs typeface="Arial"/>
                <a:sym typeface="Arial"/>
              </a:rPr>
              <a:t>What might be the consequences </a:t>
            </a:r>
            <a:br>
              <a:rPr lang="en-GB" sz="3000" b="0" i="0" u="none" strike="noStrike" cap="none">
                <a:solidFill>
                  <a:schemeClr val="lt1"/>
                </a:solidFill>
                <a:latin typeface="Arial"/>
                <a:ea typeface="Arial"/>
                <a:cs typeface="Arial"/>
                <a:sym typeface="Arial"/>
              </a:rPr>
            </a:br>
            <a:r>
              <a:rPr lang="en-GB" sz="3000" b="0" i="0" u="none" strike="noStrike" cap="none">
                <a:solidFill>
                  <a:schemeClr val="lt1"/>
                </a:solidFill>
                <a:latin typeface="Arial"/>
                <a:ea typeface="Arial"/>
                <a:cs typeface="Arial"/>
                <a:sym typeface="Arial"/>
              </a:rPr>
              <a:t>of Lottie’s decision to share that photo? </a:t>
            </a:r>
            <a:endParaRPr sz="3000" b="0" i="0" u="none" strike="noStrike" cap="none">
              <a:solidFill>
                <a:srgbClr val="000000"/>
              </a:solidFill>
              <a:latin typeface="Arial"/>
              <a:ea typeface="Arial"/>
              <a:cs typeface="Arial"/>
              <a:sym typeface="Arial"/>
            </a:endParaRPr>
          </a:p>
        </p:txBody>
      </p:sp>
      <p:pic>
        <p:nvPicPr>
          <p:cNvPr id="428" name="Google Shape;428;p32" descr="A close up of two lemons&#10;&#10;Description automatically generated"/>
          <p:cNvPicPr preferRelativeResize="0"/>
          <p:nvPr/>
        </p:nvPicPr>
        <p:blipFill rotWithShape="1">
          <a:blip r:embed="rId4">
            <a:alphaModFix/>
          </a:blip>
          <a:srcRect l="18927" t="64864" r="16626"/>
          <a:stretch/>
        </p:blipFill>
        <p:spPr>
          <a:xfrm>
            <a:off x="3591494" y="5321990"/>
            <a:ext cx="5009011" cy="1536011"/>
          </a:xfrm>
          <a:prstGeom prst="rect">
            <a:avLst/>
          </a:prstGeom>
          <a:noFill/>
          <a:ln>
            <a:noFill/>
          </a:ln>
        </p:spPr>
      </p:pic>
      <p:pic>
        <p:nvPicPr>
          <p:cNvPr id="429" name="Google Shape;429;p32"/>
          <p:cNvPicPr preferRelativeResize="0"/>
          <p:nvPr/>
        </p:nvPicPr>
        <p:blipFill rotWithShape="1">
          <a:blip r:embed="rId5">
            <a:alphaModFix/>
          </a:blip>
          <a:srcRect/>
          <a:stretch/>
        </p:blipFill>
        <p:spPr>
          <a:xfrm>
            <a:off x="3665371" y="312375"/>
            <a:ext cx="4861242" cy="737500"/>
          </a:xfrm>
          <a:prstGeom prst="rect">
            <a:avLst/>
          </a:prstGeom>
          <a:noFill/>
          <a:ln>
            <a:noFill/>
          </a:ln>
        </p:spPr>
      </p:pic>
      <p:pic>
        <p:nvPicPr>
          <p:cNvPr id="430" name="Google Shape;430;p32"/>
          <p:cNvPicPr preferRelativeResize="0"/>
          <p:nvPr/>
        </p:nvPicPr>
        <p:blipFill rotWithShape="1">
          <a:blip r:embed="rId6">
            <a:alphaModFix/>
          </a:blip>
          <a:srcRect/>
          <a:stretch/>
        </p:blipFill>
        <p:spPr>
          <a:xfrm>
            <a:off x="4241841" y="944616"/>
            <a:ext cx="3708318" cy="73750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5"/>
        <p:cNvGrpSpPr/>
        <p:nvPr/>
      </p:nvGrpSpPr>
      <p:grpSpPr>
        <a:xfrm>
          <a:off x="0" y="0"/>
          <a:ext cx="0" cy="0"/>
          <a:chOff x="0" y="0"/>
          <a:chExt cx="0" cy="0"/>
        </a:xfrm>
      </p:grpSpPr>
      <p:sp>
        <p:nvSpPr>
          <p:cNvPr id="436" name="Google Shape;436;p33"/>
          <p:cNvSpPr txBox="1"/>
          <p:nvPr/>
        </p:nvSpPr>
        <p:spPr>
          <a:xfrm>
            <a:off x="1371600" y="533400"/>
            <a:ext cx="9448800" cy="6858000"/>
          </a:xfrm>
          <a:prstGeom prst="rect">
            <a:avLst/>
          </a:prstGeom>
          <a:noFill/>
          <a:ln>
            <a:noFill/>
          </a:ln>
        </p:spPr>
        <p:txBody>
          <a:bodyPr spcFirstLastPara="1" wrap="square" lIns="360000" tIns="1440000" rIns="360000" bIns="0" anchor="t" anchorCtr="0">
            <a:normAutofit/>
          </a:bodyPr>
          <a:lstStyle/>
          <a:p>
            <a:pPr marL="0" marR="0" lvl="0" indent="0" algn="ctr" rtl="0">
              <a:lnSpc>
                <a:spcPct val="100000"/>
              </a:lnSpc>
              <a:spcBef>
                <a:spcPts val="0"/>
              </a:spcBef>
              <a:spcAft>
                <a:spcPts val="0"/>
              </a:spcAft>
              <a:buClr>
                <a:srgbClr val="502953"/>
              </a:buClr>
              <a:buSzPts val="3000"/>
              <a:buFont typeface="Arial"/>
              <a:buChar char="•"/>
            </a:pPr>
            <a:r>
              <a:rPr lang="en-GB" sz="3000" b="0" i="0" u="none" strike="noStrike" cap="none">
                <a:solidFill>
                  <a:srgbClr val="502953"/>
                </a:solidFill>
                <a:latin typeface="Arial"/>
                <a:ea typeface="Arial"/>
                <a:cs typeface="Arial"/>
                <a:sym typeface="Arial"/>
              </a:rPr>
              <a:t>What might be the consequences </a:t>
            </a:r>
            <a:br>
              <a:rPr lang="en-GB" sz="3000" b="0" i="0" u="none" strike="noStrike" cap="none">
                <a:solidFill>
                  <a:srgbClr val="502953"/>
                </a:solidFill>
                <a:latin typeface="Arial"/>
                <a:ea typeface="Arial"/>
                <a:cs typeface="Arial"/>
                <a:sym typeface="Arial"/>
              </a:rPr>
            </a:br>
            <a:r>
              <a:rPr lang="en-GB" sz="3000" b="0" i="0" u="none" strike="noStrike" cap="none">
                <a:solidFill>
                  <a:srgbClr val="502953"/>
                </a:solidFill>
                <a:latin typeface="Arial"/>
                <a:ea typeface="Arial"/>
                <a:cs typeface="Arial"/>
                <a:sym typeface="Arial"/>
              </a:rPr>
              <a:t>of Lottie’s decision to share that photo? </a:t>
            </a:r>
            <a:endParaRPr sz="3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3200"/>
              <a:buFont typeface="Arial"/>
              <a:buNone/>
            </a:pPr>
            <a:endParaRPr sz="3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3000"/>
              <a:buFont typeface="Arial"/>
              <a:buChar char="•"/>
            </a:pPr>
            <a:r>
              <a:rPr lang="en-GB" sz="3000" b="0" i="0" u="none" strike="noStrike" cap="none">
                <a:solidFill>
                  <a:schemeClr val="lt1"/>
                </a:solidFill>
                <a:latin typeface="Arial"/>
                <a:ea typeface="Arial"/>
                <a:cs typeface="Arial"/>
                <a:sym typeface="Arial"/>
              </a:rPr>
              <a:t>If you were the person whose photo was being shared behind their back, how would you feel?</a:t>
            </a:r>
            <a:endParaRPr sz="3000" b="0" i="0" u="none" strike="noStrike" cap="none">
              <a:solidFill>
                <a:srgbClr val="000000"/>
              </a:solidFill>
              <a:latin typeface="Arial"/>
              <a:ea typeface="Arial"/>
              <a:cs typeface="Arial"/>
              <a:sym typeface="Arial"/>
            </a:endParaRPr>
          </a:p>
        </p:txBody>
      </p:sp>
      <p:pic>
        <p:nvPicPr>
          <p:cNvPr id="437" name="Google Shape;437;p33" descr="A close up of two lemons&#10;&#10;Description automatically generated"/>
          <p:cNvPicPr preferRelativeResize="0"/>
          <p:nvPr/>
        </p:nvPicPr>
        <p:blipFill rotWithShape="1">
          <a:blip r:embed="rId4">
            <a:alphaModFix/>
          </a:blip>
          <a:srcRect l="18927" t="64864" r="16626"/>
          <a:stretch/>
        </p:blipFill>
        <p:spPr>
          <a:xfrm>
            <a:off x="3591494" y="5321990"/>
            <a:ext cx="5009011" cy="1536011"/>
          </a:xfrm>
          <a:prstGeom prst="rect">
            <a:avLst/>
          </a:prstGeom>
          <a:noFill/>
          <a:ln>
            <a:noFill/>
          </a:ln>
        </p:spPr>
      </p:pic>
      <p:pic>
        <p:nvPicPr>
          <p:cNvPr id="438" name="Google Shape;438;p33"/>
          <p:cNvPicPr preferRelativeResize="0"/>
          <p:nvPr/>
        </p:nvPicPr>
        <p:blipFill rotWithShape="1">
          <a:blip r:embed="rId5">
            <a:alphaModFix/>
          </a:blip>
          <a:srcRect/>
          <a:stretch/>
        </p:blipFill>
        <p:spPr>
          <a:xfrm>
            <a:off x="3665371" y="312375"/>
            <a:ext cx="4861242" cy="737500"/>
          </a:xfrm>
          <a:prstGeom prst="rect">
            <a:avLst/>
          </a:prstGeom>
          <a:noFill/>
          <a:ln>
            <a:noFill/>
          </a:ln>
        </p:spPr>
      </p:pic>
      <p:pic>
        <p:nvPicPr>
          <p:cNvPr id="439" name="Google Shape;439;p33"/>
          <p:cNvPicPr preferRelativeResize="0"/>
          <p:nvPr/>
        </p:nvPicPr>
        <p:blipFill rotWithShape="1">
          <a:blip r:embed="rId6">
            <a:alphaModFix/>
          </a:blip>
          <a:srcRect/>
          <a:stretch/>
        </p:blipFill>
        <p:spPr>
          <a:xfrm>
            <a:off x="4241841" y="944616"/>
            <a:ext cx="3708318" cy="73750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4"/>
        <p:cNvGrpSpPr/>
        <p:nvPr/>
      </p:nvGrpSpPr>
      <p:grpSpPr>
        <a:xfrm>
          <a:off x="0" y="0"/>
          <a:ext cx="0" cy="0"/>
          <a:chOff x="0" y="0"/>
          <a:chExt cx="0" cy="0"/>
        </a:xfrm>
      </p:grpSpPr>
      <p:sp>
        <p:nvSpPr>
          <p:cNvPr id="445" name="Google Shape;445;p34"/>
          <p:cNvSpPr txBox="1"/>
          <p:nvPr/>
        </p:nvSpPr>
        <p:spPr>
          <a:xfrm>
            <a:off x="1371600" y="533400"/>
            <a:ext cx="9448800" cy="6858000"/>
          </a:xfrm>
          <a:prstGeom prst="rect">
            <a:avLst/>
          </a:prstGeom>
          <a:noFill/>
          <a:ln>
            <a:noFill/>
          </a:ln>
        </p:spPr>
        <p:txBody>
          <a:bodyPr spcFirstLastPara="1" wrap="square" lIns="360000" tIns="1440000" rIns="360000" bIns="0" anchor="t" anchorCtr="0">
            <a:normAutofit/>
          </a:bodyPr>
          <a:lstStyle/>
          <a:p>
            <a:pPr marL="0" marR="0" lvl="0" indent="0" algn="ctr" rtl="0">
              <a:lnSpc>
                <a:spcPct val="100000"/>
              </a:lnSpc>
              <a:spcBef>
                <a:spcPts val="0"/>
              </a:spcBef>
              <a:spcAft>
                <a:spcPts val="0"/>
              </a:spcAft>
              <a:buClr>
                <a:srgbClr val="502953"/>
              </a:buClr>
              <a:buSzPts val="3000"/>
              <a:buFont typeface="Arial"/>
              <a:buChar char="•"/>
            </a:pPr>
            <a:r>
              <a:rPr lang="en-GB" sz="3000" b="0" i="0" u="none" strike="noStrike" cap="none">
                <a:solidFill>
                  <a:srgbClr val="502953"/>
                </a:solidFill>
                <a:latin typeface="Arial"/>
                <a:ea typeface="Arial"/>
                <a:cs typeface="Arial"/>
                <a:sym typeface="Arial"/>
              </a:rPr>
              <a:t>What might be the consequences </a:t>
            </a:r>
            <a:br>
              <a:rPr lang="en-GB" sz="3000" b="0" i="0" u="none" strike="noStrike" cap="none">
                <a:solidFill>
                  <a:srgbClr val="502953"/>
                </a:solidFill>
                <a:latin typeface="Arial"/>
                <a:ea typeface="Arial"/>
                <a:cs typeface="Arial"/>
                <a:sym typeface="Arial"/>
              </a:rPr>
            </a:br>
            <a:r>
              <a:rPr lang="en-GB" sz="3000" b="0" i="0" u="none" strike="noStrike" cap="none">
                <a:solidFill>
                  <a:srgbClr val="502953"/>
                </a:solidFill>
                <a:latin typeface="Arial"/>
                <a:ea typeface="Arial"/>
                <a:cs typeface="Arial"/>
                <a:sym typeface="Arial"/>
              </a:rPr>
              <a:t>of Lottie’s decision to share that photo? </a:t>
            </a:r>
            <a:endParaRPr sz="3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3200"/>
              <a:buFont typeface="Arial"/>
              <a:buNone/>
            </a:pPr>
            <a:endParaRPr sz="3000" b="0" i="0" u="none" strike="noStrike" cap="none">
              <a:solidFill>
                <a:srgbClr val="502953"/>
              </a:solidFill>
              <a:latin typeface="Arial"/>
              <a:ea typeface="Arial"/>
              <a:cs typeface="Arial"/>
              <a:sym typeface="Arial"/>
            </a:endParaRPr>
          </a:p>
          <a:p>
            <a:pPr marL="0" marR="0" lvl="0" indent="0" algn="ctr" rtl="0">
              <a:lnSpc>
                <a:spcPct val="100000"/>
              </a:lnSpc>
              <a:spcBef>
                <a:spcPts val="0"/>
              </a:spcBef>
              <a:spcAft>
                <a:spcPts val="0"/>
              </a:spcAft>
              <a:buClr>
                <a:srgbClr val="502953"/>
              </a:buClr>
              <a:buSzPts val="3000"/>
              <a:buFont typeface="Arial"/>
              <a:buChar char="•"/>
            </a:pPr>
            <a:r>
              <a:rPr lang="en-GB" sz="3000" b="0" i="0" u="none" strike="noStrike" cap="none">
                <a:solidFill>
                  <a:srgbClr val="502953"/>
                </a:solidFill>
                <a:latin typeface="Arial"/>
                <a:ea typeface="Arial"/>
                <a:cs typeface="Arial"/>
                <a:sym typeface="Arial"/>
              </a:rPr>
              <a:t>If you were the person whose photo was being shared behind their back, how would you feel?</a:t>
            </a:r>
            <a:endParaRPr sz="3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3200"/>
              <a:buFont typeface="Arial"/>
              <a:buNone/>
            </a:pPr>
            <a:endParaRPr sz="3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3000"/>
              <a:buFont typeface="Arial"/>
              <a:buChar char="•"/>
            </a:pPr>
            <a:r>
              <a:rPr lang="en-GB" sz="3000" b="0" i="0" u="none" strike="noStrike" cap="none">
                <a:solidFill>
                  <a:schemeClr val="lt1"/>
                </a:solidFill>
                <a:latin typeface="Arial"/>
                <a:ea typeface="Arial"/>
                <a:cs typeface="Arial"/>
                <a:sym typeface="Arial"/>
              </a:rPr>
              <a:t>What should Nadia do next?</a:t>
            </a:r>
            <a:endParaRPr sz="3000" b="0" i="0" u="none" strike="noStrike" cap="none">
              <a:solidFill>
                <a:srgbClr val="000000"/>
              </a:solidFill>
              <a:latin typeface="Arial"/>
              <a:ea typeface="Arial"/>
              <a:cs typeface="Arial"/>
              <a:sym typeface="Arial"/>
            </a:endParaRPr>
          </a:p>
        </p:txBody>
      </p:sp>
      <p:pic>
        <p:nvPicPr>
          <p:cNvPr id="446" name="Google Shape;446;p34" descr="A close up of two lemons&#10;&#10;Description automatically generated"/>
          <p:cNvPicPr preferRelativeResize="0"/>
          <p:nvPr/>
        </p:nvPicPr>
        <p:blipFill rotWithShape="1">
          <a:blip r:embed="rId4">
            <a:alphaModFix/>
          </a:blip>
          <a:srcRect l="18927" t="64864" r="16626"/>
          <a:stretch/>
        </p:blipFill>
        <p:spPr>
          <a:xfrm>
            <a:off x="3591494" y="5321990"/>
            <a:ext cx="5009011" cy="1536011"/>
          </a:xfrm>
          <a:prstGeom prst="rect">
            <a:avLst/>
          </a:prstGeom>
          <a:noFill/>
          <a:ln>
            <a:noFill/>
          </a:ln>
        </p:spPr>
      </p:pic>
      <p:pic>
        <p:nvPicPr>
          <p:cNvPr id="447" name="Google Shape;447;p34"/>
          <p:cNvPicPr preferRelativeResize="0"/>
          <p:nvPr/>
        </p:nvPicPr>
        <p:blipFill rotWithShape="1">
          <a:blip r:embed="rId5">
            <a:alphaModFix/>
          </a:blip>
          <a:srcRect/>
          <a:stretch/>
        </p:blipFill>
        <p:spPr>
          <a:xfrm>
            <a:off x="3665371" y="312375"/>
            <a:ext cx="4861242" cy="737500"/>
          </a:xfrm>
          <a:prstGeom prst="rect">
            <a:avLst/>
          </a:prstGeom>
          <a:noFill/>
          <a:ln>
            <a:noFill/>
          </a:ln>
        </p:spPr>
      </p:pic>
      <p:pic>
        <p:nvPicPr>
          <p:cNvPr id="448" name="Google Shape;448;p34"/>
          <p:cNvPicPr preferRelativeResize="0"/>
          <p:nvPr/>
        </p:nvPicPr>
        <p:blipFill rotWithShape="1">
          <a:blip r:embed="rId6">
            <a:alphaModFix/>
          </a:blip>
          <a:srcRect/>
          <a:stretch/>
        </p:blipFill>
        <p:spPr>
          <a:xfrm>
            <a:off x="4241841" y="944616"/>
            <a:ext cx="3708318" cy="73750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453"/>
        <p:cNvGrpSpPr/>
        <p:nvPr/>
      </p:nvGrpSpPr>
      <p:grpSpPr>
        <a:xfrm>
          <a:off x="0" y="0"/>
          <a:ext cx="0" cy="0"/>
          <a:chOff x="0" y="0"/>
          <a:chExt cx="0" cy="0"/>
        </a:xfrm>
      </p:grpSpPr>
      <p:sp>
        <p:nvSpPr>
          <p:cNvPr id="454" name="Google Shape;454;p35"/>
          <p:cNvSpPr txBox="1"/>
          <p:nvPr/>
        </p:nvSpPr>
        <p:spPr>
          <a:xfrm>
            <a:off x="0" y="-439575"/>
            <a:ext cx="12192000" cy="6858000"/>
          </a:xfrm>
          <a:prstGeom prst="rect">
            <a:avLst/>
          </a:prstGeom>
          <a:noFill/>
          <a:ln>
            <a:noFill/>
          </a:ln>
        </p:spPr>
        <p:txBody>
          <a:bodyPr spcFirstLastPara="1" wrap="square" lIns="360000" tIns="2160000" rIns="360000" bIns="360000" anchor="t" anchorCtr="0">
            <a:noAutofit/>
          </a:bodyPr>
          <a:lstStyle/>
          <a:p>
            <a:pPr marL="0" marR="0" lvl="0" indent="0" algn="ctr" rtl="0">
              <a:lnSpc>
                <a:spcPct val="90000"/>
              </a:lnSpc>
              <a:spcBef>
                <a:spcPts val="0"/>
              </a:spcBef>
              <a:spcAft>
                <a:spcPts val="0"/>
              </a:spcAft>
              <a:buClr>
                <a:schemeClr val="lt1"/>
              </a:buClr>
              <a:buSzPts val="2240"/>
              <a:buFont typeface="Arial"/>
              <a:buNone/>
            </a:pPr>
            <a:r>
              <a:rPr lang="en-GB" sz="2000" b="0" i="0" u="none" strike="noStrike" cap="none">
                <a:solidFill>
                  <a:schemeClr val="lt1"/>
                </a:solidFill>
                <a:latin typeface="Arial"/>
                <a:ea typeface="Arial"/>
                <a:cs typeface="Arial"/>
                <a:sym typeface="Arial"/>
              </a:rPr>
              <a:t>Here’s how to respond to common reactions to Nadia’s story.</a:t>
            </a:r>
            <a:endParaRPr sz="2000" b="0"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endParaRPr sz="2000" b="0"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500" b="1" i="0" u="none" strike="noStrike" cap="none">
                <a:solidFill>
                  <a:schemeClr val="lt1"/>
                </a:solidFill>
                <a:latin typeface="Arial"/>
                <a:ea typeface="Arial"/>
                <a:cs typeface="Arial"/>
                <a:sym typeface="Arial"/>
              </a:rPr>
              <a:t>“Won’t Nadia get in trouble for having the photo now?”</a:t>
            </a:r>
            <a:endParaRPr sz="2500" b="1"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000" b="0" i="0" u="none" strike="noStrike" cap="none">
                <a:solidFill>
                  <a:schemeClr val="lt1"/>
                </a:solidFill>
                <a:latin typeface="Arial"/>
                <a:ea typeface="Arial"/>
                <a:cs typeface="Arial"/>
                <a:sym typeface="Arial"/>
              </a:rPr>
              <a:t>Acknowledge that it’s illegal for Nadia to have the image, but that by choosing to act and </a:t>
            </a:r>
            <a:br>
              <a:rPr lang="en-GB" sz="2000" b="0" i="0" u="none" strike="noStrike" cap="none">
                <a:solidFill>
                  <a:schemeClr val="lt1"/>
                </a:solidFill>
                <a:latin typeface="Arial"/>
                <a:ea typeface="Arial"/>
                <a:cs typeface="Arial"/>
                <a:sym typeface="Arial"/>
              </a:rPr>
            </a:br>
            <a:r>
              <a:rPr lang="en-GB" sz="2000" b="0" i="0" u="none" strike="noStrike" cap="none">
                <a:solidFill>
                  <a:schemeClr val="lt1"/>
                </a:solidFill>
                <a:latin typeface="Arial"/>
                <a:ea typeface="Arial"/>
                <a:cs typeface="Arial"/>
                <a:sym typeface="Arial"/>
              </a:rPr>
              <a:t>help the girl she won’t be in trouble. But if she chooses to send it on, she could be.</a:t>
            </a:r>
            <a:endParaRPr sz="2000" b="0"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endParaRPr sz="2000" b="0"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500" b="1" i="0" u="none" strike="noStrike" cap="none">
                <a:solidFill>
                  <a:schemeClr val="lt1"/>
                </a:solidFill>
                <a:latin typeface="Arial"/>
                <a:ea typeface="Arial"/>
                <a:cs typeface="Arial"/>
                <a:sym typeface="Arial"/>
              </a:rPr>
              <a:t>“The boys are just messing around”</a:t>
            </a:r>
            <a:endParaRPr sz="2500" b="1"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000" b="0" i="0" u="none" strike="noStrike" cap="none">
                <a:solidFill>
                  <a:schemeClr val="lt1"/>
                </a:solidFill>
                <a:latin typeface="Arial"/>
                <a:ea typeface="Arial"/>
                <a:cs typeface="Arial"/>
                <a:sym typeface="Arial"/>
              </a:rPr>
              <a:t>Reiterate that it’s illegal to share the images of someone who is under 18, or without someone’s consent. Ask them: how would you feel if they were sharing your image?</a:t>
            </a:r>
            <a:endParaRPr sz="2000" b="0"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endParaRPr sz="2500" b="0"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500" b="1" i="0" u="none" strike="noStrike" cap="none">
                <a:solidFill>
                  <a:schemeClr val="lt1"/>
                </a:solidFill>
                <a:latin typeface="Arial"/>
                <a:ea typeface="Arial"/>
                <a:cs typeface="Arial"/>
                <a:sym typeface="Arial"/>
              </a:rPr>
              <a:t>“Everyone sends nudes, what’s the problem?”</a:t>
            </a:r>
            <a:endParaRPr sz="2500" b="1"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000" b="0" i="0" u="none" strike="noStrike" cap="none">
                <a:solidFill>
                  <a:schemeClr val="lt1"/>
                </a:solidFill>
                <a:latin typeface="Arial"/>
                <a:ea typeface="Arial"/>
                <a:cs typeface="Arial"/>
                <a:sym typeface="Arial"/>
              </a:rPr>
              <a:t>Remind students of the law, and the Government guidelines – and potentially open </a:t>
            </a:r>
            <a:br>
              <a:rPr lang="en-GB" sz="2000" b="0" i="0" u="none" strike="noStrike" cap="none">
                <a:solidFill>
                  <a:schemeClr val="lt1"/>
                </a:solidFill>
                <a:latin typeface="Arial"/>
                <a:ea typeface="Arial"/>
                <a:cs typeface="Arial"/>
                <a:sym typeface="Arial"/>
              </a:rPr>
            </a:br>
            <a:r>
              <a:rPr lang="en-GB" sz="2000" b="0" i="0" u="none" strike="noStrike" cap="none">
                <a:solidFill>
                  <a:schemeClr val="lt1"/>
                </a:solidFill>
                <a:latin typeface="Arial"/>
                <a:ea typeface="Arial"/>
                <a:cs typeface="Arial"/>
                <a:sym typeface="Arial"/>
              </a:rPr>
              <a:t>a discussion about whether it’s right to share nude photos at any age.</a:t>
            </a:r>
            <a:endParaRPr sz="2000" b="0" i="0" u="none" strike="noStrike" cap="none">
              <a:solidFill>
                <a:schemeClr val="lt1"/>
              </a:solidFill>
              <a:latin typeface="Arial"/>
              <a:ea typeface="Arial"/>
              <a:cs typeface="Arial"/>
              <a:sym typeface="Arial"/>
            </a:endParaRPr>
          </a:p>
        </p:txBody>
      </p:sp>
      <p:pic>
        <p:nvPicPr>
          <p:cNvPr id="455" name="Google Shape;455;p35" descr="A close up of two lemons&#10;&#10;Description automatically generated"/>
          <p:cNvPicPr preferRelativeResize="0"/>
          <p:nvPr/>
        </p:nvPicPr>
        <p:blipFill rotWithShape="1">
          <a:blip r:embed="rId4">
            <a:alphaModFix/>
          </a:blip>
          <a:srcRect l="18927" t="64864" r="16626"/>
          <a:stretch/>
        </p:blipFill>
        <p:spPr>
          <a:xfrm>
            <a:off x="3591494" y="5321990"/>
            <a:ext cx="5009011" cy="1536011"/>
          </a:xfrm>
          <a:prstGeom prst="rect">
            <a:avLst/>
          </a:prstGeom>
          <a:noFill/>
          <a:ln>
            <a:noFill/>
          </a:ln>
        </p:spPr>
      </p:pic>
      <p:pic>
        <p:nvPicPr>
          <p:cNvPr id="456" name="Google Shape;456;p35"/>
          <p:cNvPicPr preferRelativeResize="0"/>
          <p:nvPr/>
        </p:nvPicPr>
        <p:blipFill rotWithShape="1">
          <a:blip r:embed="rId5">
            <a:alphaModFix/>
          </a:blip>
          <a:srcRect/>
          <a:stretch/>
        </p:blipFill>
        <p:spPr>
          <a:xfrm>
            <a:off x="3665371" y="312375"/>
            <a:ext cx="4861242" cy="737500"/>
          </a:xfrm>
          <a:prstGeom prst="rect">
            <a:avLst/>
          </a:prstGeom>
          <a:noFill/>
          <a:ln>
            <a:noFill/>
          </a:ln>
        </p:spPr>
      </p:pic>
      <p:pic>
        <p:nvPicPr>
          <p:cNvPr id="457" name="Google Shape;457;p35"/>
          <p:cNvPicPr preferRelativeResize="0"/>
          <p:nvPr/>
        </p:nvPicPr>
        <p:blipFill rotWithShape="1">
          <a:blip r:embed="rId6">
            <a:alphaModFix/>
          </a:blip>
          <a:srcRect/>
          <a:stretch/>
        </p:blipFill>
        <p:spPr>
          <a:xfrm>
            <a:off x="1530805" y="944626"/>
            <a:ext cx="9130384" cy="737500"/>
          </a:xfrm>
          <a:prstGeom prst="rect">
            <a:avLst/>
          </a:prstGeom>
          <a:noFill/>
          <a:ln>
            <a:noFill/>
          </a:ln>
        </p:spPr>
      </p:pic>
      <p:sp>
        <p:nvSpPr>
          <p:cNvPr id="458" name="Google Shape;458;p35"/>
          <p:cNvSpPr txBox="1"/>
          <p:nvPr/>
        </p:nvSpPr>
        <p:spPr>
          <a:xfrm>
            <a:off x="226080" y="263775"/>
            <a:ext cx="3012420" cy="457149"/>
          </a:xfrm>
          <a:prstGeom prst="rect">
            <a:avLst/>
          </a:prstGeom>
          <a:solidFill>
            <a:srgbClr val="FF0000"/>
          </a:solidFill>
          <a:ln>
            <a:noFill/>
          </a:ln>
        </p:spPr>
        <p:txBody>
          <a:bodyPr spcFirstLastPara="1" wrap="square" lIns="90000" tIns="90000" rIns="90000" bIns="90000" anchor="t" anchorCtr="0">
            <a:noAutofit/>
          </a:bodyPr>
          <a:lstStyle/>
          <a:p>
            <a:pPr marL="0" marR="0" lvl="0" indent="0" algn="ctr" rtl="0">
              <a:lnSpc>
                <a:spcPct val="100000"/>
              </a:lnSpc>
              <a:spcBef>
                <a:spcPts val="0"/>
              </a:spcBef>
              <a:spcAft>
                <a:spcPts val="0"/>
              </a:spcAft>
              <a:buNone/>
            </a:pPr>
            <a:r>
              <a:rPr lang="en-GB" sz="2000" b="1" i="0" u="none" strike="noStrike" cap="none">
                <a:solidFill>
                  <a:srgbClr val="FFFFFF"/>
                </a:solidFill>
                <a:latin typeface="Helvetica Neue"/>
                <a:ea typeface="Helvetica Neue"/>
                <a:cs typeface="Helvetica Neue"/>
                <a:sym typeface="Helvetica Neue"/>
              </a:rPr>
              <a:t>For teachers</a:t>
            </a:r>
            <a:r>
              <a:rPr lang="en-GB" sz="2000" b="1">
                <a:solidFill>
                  <a:srgbClr val="FFFFFF"/>
                </a:solidFill>
                <a:latin typeface="Helvetica Neue"/>
                <a:ea typeface="Helvetica Neue"/>
                <a:cs typeface="Helvetica Neue"/>
                <a:sym typeface="Helvetica Neue"/>
              </a:rPr>
              <a:t>’</a:t>
            </a:r>
            <a:r>
              <a:rPr lang="en-GB" sz="2000" b="1" i="0" u="none" strike="noStrike" cap="none">
                <a:solidFill>
                  <a:srgbClr val="FFFFFF"/>
                </a:solidFill>
                <a:latin typeface="Helvetica Neue"/>
                <a:ea typeface="Helvetica Neue"/>
                <a:cs typeface="Helvetica Neue"/>
                <a:sym typeface="Helvetica Neue"/>
              </a:rPr>
              <a:t> use only</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3"/>
        <p:cNvGrpSpPr/>
        <p:nvPr/>
      </p:nvGrpSpPr>
      <p:grpSpPr>
        <a:xfrm>
          <a:off x="0" y="0"/>
          <a:ext cx="0" cy="0"/>
          <a:chOff x="0" y="0"/>
          <a:chExt cx="0" cy="0"/>
        </a:xfrm>
      </p:grpSpPr>
      <p:sp>
        <p:nvSpPr>
          <p:cNvPr id="464" name="Google Shape;464;g2f213c1349c_0_74"/>
          <p:cNvSpPr txBox="1"/>
          <p:nvPr/>
        </p:nvSpPr>
        <p:spPr>
          <a:xfrm>
            <a:off x="1285875" y="267675"/>
            <a:ext cx="9715500" cy="6858000"/>
          </a:xfrm>
          <a:prstGeom prst="rect">
            <a:avLst/>
          </a:prstGeom>
          <a:noFill/>
          <a:ln>
            <a:noFill/>
          </a:ln>
        </p:spPr>
        <p:txBody>
          <a:bodyPr spcFirstLastPara="1" wrap="square" lIns="360000" tIns="1440000" rIns="360000" bIns="0" anchor="t" anchorCtr="0">
            <a:norm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Arial"/>
                <a:ea typeface="Arial"/>
                <a:cs typeface="Arial"/>
                <a:sym typeface="Arial"/>
              </a:rPr>
              <a:t>If you see somebody sharing someone else’s nudes without their consent, </a:t>
            </a:r>
            <a:r>
              <a:rPr lang="en-GB" sz="3000" b="1" i="0" u="none" strike="noStrike" cap="none">
                <a:solidFill>
                  <a:schemeClr val="lt1"/>
                </a:solidFill>
                <a:latin typeface="Arial"/>
                <a:ea typeface="Arial"/>
                <a:cs typeface="Arial"/>
                <a:sym typeface="Arial"/>
              </a:rPr>
              <a:t>you need to say something </a:t>
            </a:r>
            <a:r>
              <a:rPr lang="en-GB" sz="3000" b="0" i="0" u="none" strike="noStrike" cap="none">
                <a:solidFill>
                  <a:schemeClr val="lt1"/>
                </a:solidFill>
                <a:latin typeface="Arial"/>
                <a:ea typeface="Arial"/>
                <a:cs typeface="Arial"/>
                <a:sym typeface="Arial"/>
              </a:rPr>
              <a:t>– if you feel it’s safe to do so. </a:t>
            </a:r>
            <a:endParaRPr sz="3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3200"/>
              <a:buFont typeface="Arial"/>
              <a:buNone/>
            </a:pPr>
            <a:endParaRPr sz="3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Arial"/>
                <a:ea typeface="Arial"/>
                <a:cs typeface="Arial"/>
                <a:sym typeface="Arial"/>
              </a:rPr>
              <a:t>You’re not being a grass </a:t>
            </a:r>
            <a:r>
              <a:rPr lang="en-GB" sz="3000" b="0" i="0" u="none" strike="noStrike" cap="none">
                <a:solidFill>
                  <a:schemeClr val="lt1"/>
                </a:solidFill>
                <a:latin typeface="Arial"/>
                <a:ea typeface="Arial"/>
                <a:cs typeface="Arial"/>
                <a:sym typeface="Arial"/>
              </a:rPr>
              <a:t>– </a:t>
            </a:r>
            <a:br>
              <a:rPr lang="en-GB" sz="3000" b="0" i="0" u="none" strike="noStrike" cap="none">
                <a:solidFill>
                  <a:schemeClr val="lt1"/>
                </a:solidFill>
                <a:latin typeface="Arial"/>
                <a:ea typeface="Arial"/>
                <a:cs typeface="Arial"/>
                <a:sym typeface="Arial"/>
              </a:rPr>
            </a:br>
            <a:r>
              <a:rPr lang="en-GB" sz="3000" b="0" i="0" u="none" strike="noStrike" cap="none">
                <a:solidFill>
                  <a:schemeClr val="lt1"/>
                </a:solidFill>
                <a:latin typeface="Arial"/>
                <a:ea typeface="Arial"/>
                <a:cs typeface="Arial"/>
                <a:sym typeface="Arial"/>
              </a:rPr>
              <a:t>you’re keeping them safe. </a:t>
            </a:r>
            <a:endParaRPr sz="3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3200"/>
              <a:buFont typeface="Arial"/>
              <a:buNone/>
            </a:pPr>
            <a:endParaRPr sz="3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Arial"/>
                <a:ea typeface="Arial"/>
                <a:cs typeface="Arial"/>
                <a:sym typeface="Arial"/>
              </a:rPr>
              <a:t>It’s not easy, but you should tell a </a:t>
            </a:r>
            <a:r>
              <a:rPr lang="en-GB" sz="3000" b="1" i="0" u="none" strike="noStrike" cap="none">
                <a:solidFill>
                  <a:schemeClr val="lt1"/>
                </a:solidFill>
                <a:latin typeface="Arial"/>
                <a:ea typeface="Arial"/>
                <a:cs typeface="Arial"/>
                <a:sym typeface="Arial"/>
              </a:rPr>
              <a:t>trusted adult</a:t>
            </a:r>
            <a:r>
              <a:rPr lang="en-GB" sz="3000" b="0" i="0" u="none" strike="noStrike" cap="none">
                <a:solidFill>
                  <a:schemeClr val="lt1"/>
                </a:solidFill>
                <a:latin typeface="Arial"/>
                <a:ea typeface="Arial"/>
                <a:cs typeface="Arial"/>
                <a:sym typeface="Arial"/>
              </a:rPr>
              <a:t>.</a:t>
            </a:r>
            <a:endParaRPr sz="3000" b="0" i="0" u="none" strike="noStrike" cap="none">
              <a:solidFill>
                <a:srgbClr val="000000"/>
              </a:solidFill>
              <a:latin typeface="Arial"/>
              <a:ea typeface="Arial"/>
              <a:cs typeface="Arial"/>
              <a:sym typeface="Arial"/>
            </a:endParaRPr>
          </a:p>
        </p:txBody>
      </p:sp>
      <p:pic>
        <p:nvPicPr>
          <p:cNvPr id="465" name="Google Shape;465;g2f213c1349c_0_74" descr="A close up of two lemons&#10;&#10;Description automatically generated"/>
          <p:cNvPicPr preferRelativeResize="0"/>
          <p:nvPr/>
        </p:nvPicPr>
        <p:blipFill rotWithShape="1">
          <a:blip r:embed="rId4">
            <a:alphaModFix/>
          </a:blip>
          <a:srcRect l="18927" t="64864" r="16626"/>
          <a:stretch/>
        </p:blipFill>
        <p:spPr>
          <a:xfrm>
            <a:off x="3591494" y="5321990"/>
            <a:ext cx="5009011" cy="1536011"/>
          </a:xfrm>
          <a:prstGeom prst="rect">
            <a:avLst/>
          </a:prstGeom>
          <a:noFill/>
          <a:ln>
            <a:noFill/>
          </a:ln>
        </p:spPr>
      </p:pic>
      <p:pic>
        <p:nvPicPr>
          <p:cNvPr id="466" name="Google Shape;466;g2f213c1349c_0_74"/>
          <p:cNvPicPr preferRelativeResize="0"/>
          <p:nvPr/>
        </p:nvPicPr>
        <p:blipFill rotWithShape="1">
          <a:blip r:embed="rId5">
            <a:alphaModFix/>
          </a:blip>
          <a:srcRect/>
          <a:stretch/>
        </p:blipFill>
        <p:spPr>
          <a:xfrm>
            <a:off x="5088425" y="944625"/>
            <a:ext cx="2015148" cy="737500"/>
          </a:xfrm>
          <a:prstGeom prst="rect">
            <a:avLst/>
          </a:prstGeom>
          <a:noFill/>
          <a:ln>
            <a:noFill/>
          </a:ln>
        </p:spPr>
      </p:pic>
      <p:pic>
        <p:nvPicPr>
          <p:cNvPr id="467" name="Google Shape;467;g2f213c1349c_0_74"/>
          <p:cNvPicPr preferRelativeResize="0"/>
          <p:nvPr/>
        </p:nvPicPr>
        <p:blipFill rotWithShape="1">
          <a:blip r:embed="rId6">
            <a:alphaModFix/>
          </a:blip>
          <a:srcRect/>
          <a:stretch/>
        </p:blipFill>
        <p:spPr>
          <a:xfrm>
            <a:off x="3665371" y="312375"/>
            <a:ext cx="4861242" cy="737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2"/>
        <p:cNvGrpSpPr/>
        <p:nvPr/>
      </p:nvGrpSpPr>
      <p:grpSpPr>
        <a:xfrm>
          <a:off x="0" y="0"/>
          <a:ext cx="0" cy="0"/>
          <a:chOff x="0" y="0"/>
          <a:chExt cx="0" cy="0"/>
        </a:xfrm>
      </p:grpSpPr>
      <p:pic>
        <p:nvPicPr>
          <p:cNvPr id="473" name="Google Shape;473;p36"/>
          <p:cNvPicPr preferRelativeResize="0"/>
          <p:nvPr/>
        </p:nvPicPr>
        <p:blipFill rotWithShape="1">
          <a:blip r:embed="rId4">
            <a:alphaModFix/>
          </a:blip>
          <a:srcRect/>
          <a:stretch/>
        </p:blipFill>
        <p:spPr>
          <a:xfrm>
            <a:off x="6480000" y="2160000"/>
            <a:ext cx="4524375" cy="2790825"/>
          </a:xfrm>
          <a:prstGeom prst="rect">
            <a:avLst/>
          </a:prstGeom>
          <a:noFill/>
          <a:ln>
            <a:noFill/>
          </a:ln>
        </p:spPr>
      </p:pic>
      <p:pic>
        <p:nvPicPr>
          <p:cNvPr id="474" name="Google Shape;474;p36" descr="A black background with a black square&#10;&#10;Description automatically generated with medium confidence"/>
          <p:cNvPicPr preferRelativeResize="0"/>
          <p:nvPr/>
        </p:nvPicPr>
        <p:blipFill rotWithShape="1">
          <a:blip r:embed="rId5">
            <a:alphaModFix/>
          </a:blip>
          <a:srcRect t="36373" r="77152"/>
          <a:stretch/>
        </p:blipFill>
        <p:spPr>
          <a:xfrm flipH="1">
            <a:off x="10416211" y="4076286"/>
            <a:ext cx="1775789" cy="2781713"/>
          </a:xfrm>
          <a:prstGeom prst="rect">
            <a:avLst/>
          </a:prstGeom>
          <a:noFill/>
          <a:ln>
            <a:noFill/>
          </a:ln>
        </p:spPr>
      </p:pic>
      <p:pic>
        <p:nvPicPr>
          <p:cNvPr id="475" name="Google Shape;475;p36"/>
          <p:cNvPicPr preferRelativeResize="0"/>
          <p:nvPr/>
        </p:nvPicPr>
        <p:blipFill rotWithShape="1">
          <a:blip r:embed="rId6">
            <a:alphaModFix/>
          </a:blip>
          <a:srcRect l="30160" t="6438" r="20046" b="9535"/>
          <a:stretch/>
        </p:blipFill>
        <p:spPr>
          <a:xfrm>
            <a:off x="0" y="-1"/>
            <a:ext cx="6096000" cy="685799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0"/>
        <p:cNvGrpSpPr/>
        <p:nvPr/>
      </p:nvGrpSpPr>
      <p:grpSpPr>
        <a:xfrm>
          <a:off x="0" y="0"/>
          <a:ext cx="0" cy="0"/>
          <a:chOff x="0" y="0"/>
          <a:chExt cx="0" cy="0"/>
        </a:xfrm>
      </p:grpSpPr>
      <p:pic>
        <p:nvPicPr>
          <p:cNvPr id="481" name="Google Shape;481;g2f213c1349c_0_82" descr="A black background with a black square&#10;&#10;Description automatically generated with medium confidence"/>
          <p:cNvPicPr preferRelativeResize="0"/>
          <p:nvPr/>
        </p:nvPicPr>
        <p:blipFill rotWithShape="1">
          <a:blip r:embed="rId4">
            <a:alphaModFix/>
          </a:blip>
          <a:srcRect t="36373" r="77152"/>
          <a:stretch/>
        </p:blipFill>
        <p:spPr>
          <a:xfrm flipH="1">
            <a:off x="10416211" y="4076286"/>
            <a:ext cx="1775789" cy="2781713"/>
          </a:xfrm>
          <a:prstGeom prst="rect">
            <a:avLst/>
          </a:prstGeom>
          <a:noFill/>
          <a:ln>
            <a:noFill/>
          </a:ln>
        </p:spPr>
      </p:pic>
      <p:sp>
        <p:nvSpPr>
          <p:cNvPr id="482" name="Google Shape;482;g2f213c1349c_0_82"/>
          <p:cNvSpPr txBox="1"/>
          <p:nvPr/>
        </p:nvSpPr>
        <p:spPr>
          <a:xfrm>
            <a:off x="6349825" y="-190175"/>
            <a:ext cx="4984800" cy="6869100"/>
          </a:xfrm>
          <a:prstGeom prst="rect">
            <a:avLst/>
          </a:prstGeom>
          <a:noFill/>
          <a:ln>
            <a:noFill/>
          </a:ln>
        </p:spPr>
        <p:txBody>
          <a:bodyPr spcFirstLastPara="1" wrap="square" lIns="360000" tIns="1800000" rIns="360000" bIns="0" anchor="t" anchorCtr="0">
            <a:noAutofit/>
          </a:bodyPr>
          <a:lstStyle/>
          <a:p>
            <a:pPr marL="89535" marR="0" lvl="0" indent="0" algn="l" rtl="0">
              <a:lnSpc>
                <a:spcPct val="100000"/>
              </a:lnSpc>
              <a:spcBef>
                <a:spcPts val="0"/>
              </a:spcBef>
              <a:spcAft>
                <a:spcPts val="0"/>
              </a:spcAft>
              <a:buClr>
                <a:schemeClr val="lt1"/>
              </a:buClr>
              <a:buSzPts val="3200"/>
              <a:buFont typeface="Arial"/>
              <a:buNone/>
            </a:pPr>
            <a:r>
              <a:rPr lang="en-GB" sz="1200" b="0" i="0" u="none" strike="noStrike" cap="none">
                <a:solidFill>
                  <a:srgbClr val="0432FF"/>
                </a:solidFill>
                <a:latin typeface="Arial"/>
                <a:ea typeface="Arial"/>
                <a:cs typeface="Arial"/>
                <a:sym typeface="Arial"/>
              </a:rPr>
              <a:t>Rhys is in his room, scrolling on his phone. He gets a follow request and a message from a girl. He thinks she looks really good in her profile pic.</a:t>
            </a:r>
            <a:endParaRPr sz="1200" b="0" i="0" u="none" strike="noStrike" cap="none">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endParaRPr sz="1200" b="0" i="0" u="none" strike="noStrike" cap="none">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r>
              <a:rPr lang="en-GB" sz="1200" b="0" i="0" u="none" strike="noStrike" cap="none">
                <a:solidFill>
                  <a:srgbClr val="0432FF"/>
                </a:solidFill>
                <a:latin typeface="Arial"/>
                <a:ea typeface="Arial"/>
                <a:cs typeface="Arial"/>
                <a:sym typeface="Arial"/>
              </a:rPr>
              <a:t>They start sending messages back and forth, and Rhys thinks they’re getting on. The girl says she thinks Rhys is cute. They start flirting, then the girl asks to start a video call. </a:t>
            </a:r>
            <a:endParaRPr sz="1200" b="0" i="0" u="none" strike="noStrike" cap="none">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endParaRPr sz="1200" b="0" i="0" u="none" strike="noStrike" cap="none">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r>
              <a:rPr lang="en-GB" sz="1200" b="0" i="0" u="none" strike="noStrike" cap="none">
                <a:solidFill>
                  <a:srgbClr val="0432FF"/>
                </a:solidFill>
                <a:latin typeface="Arial"/>
                <a:ea typeface="Arial"/>
                <a:cs typeface="Arial"/>
                <a:sym typeface="Arial"/>
              </a:rPr>
              <a:t>Rhys joins the call and it looks like the girl’s naked. It looks real. She’s still messaging Rhys, pressuring him to copy the sexual things she’s doing on screen. He does it. </a:t>
            </a:r>
            <a:endParaRPr sz="1200" b="0" i="0" u="none" strike="noStrike" cap="none">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endParaRPr sz="1200" b="0" i="0" u="none" strike="noStrike" cap="none">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r>
              <a:rPr lang="en-GB" sz="1200" b="0" i="0" u="none" strike="noStrike" cap="none">
                <a:solidFill>
                  <a:srgbClr val="0432FF"/>
                </a:solidFill>
                <a:latin typeface="Arial"/>
                <a:ea typeface="Arial"/>
                <a:cs typeface="Arial"/>
                <a:sym typeface="Arial"/>
              </a:rPr>
              <a:t>Then, suddenly, the ‘girl’ ends the call. She starts to sound aggressive, saying she’s recorded what Rhys did and threatens to send it to all his followers. She plays the </a:t>
            </a:r>
            <a:br>
              <a:rPr lang="en-GB" sz="1200" b="0" i="0" u="none" strike="noStrike" cap="none">
                <a:solidFill>
                  <a:srgbClr val="0432FF"/>
                </a:solidFill>
                <a:latin typeface="Arial"/>
                <a:ea typeface="Arial"/>
                <a:cs typeface="Arial"/>
                <a:sym typeface="Arial"/>
              </a:rPr>
            </a:br>
            <a:r>
              <a:rPr lang="en-GB" sz="1200" b="0" i="0" u="none" strike="noStrike" cap="none">
                <a:solidFill>
                  <a:srgbClr val="0432FF"/>
                </a:solidFill>
                <a:latin typeface="Arial"/>
                <a:ea typeface="Arial"/>
                <a:cs typeface="Arial"/>
                <a:sym typeface="Arial"/>
              </a:rPr>
              <a:t>video back to prove she’s serious.</a:t>
            </a:r>
            <a:endParaRPr sz="1200" b="0" i="0" u="none" strike="noStrike" cap="none">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endParaRPr sz="1200" b="0" i="0" u="none" strike="noStrike" cap="none">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r>
              <a:rPr lang="en-GB" sz="1200" b="0" i="0" u="none" strike="noStrike" cap="none">
                <a:solidFill>
                  <a:srgbClr val="0432FF"/>
                </a:solidFill>
                <a:latin typeface="Arial"/>
                <a:ea typeface="Arial"/>
                <a:cs typeface="Arial"/>
                <a:sym typeface="Arial"/>
              </a:rPr>
              <a:t>Rhys is stunned. He begs her not to share the video with anyone. She says he needs to pay her £500, otherwise she’ll share it with everyone he knows. </a:t>
            </a:r>
            <a:endParaRPr sz="1200" b="0" i="0" u="none" strike="noStrike" cap="none">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endParaRPr sz="1200" b="0" i="0" u="none" strike="noStrike" cap="none">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r>
              <a:rPr lang="en-GB" sz="1200" b="0" i="0" u="none" strike="noStrike" cap="none">
                <a:solidFill>
                  <a:srgbClr val="0432FF"/>
                </a:solidFill>
                <a:latin typeface="Arial"/>
                <a:ea typeface="Arial"/>
                <a:cs typeface="Arial"/>
                <a:sym typeface="Arial"/>
              </a:rPr>
              <a:t>Rhys panics and blocks her. But he’s terrified that his video will be shared.</a:t>
            </a:r>
            <a:endParaRPr sz="1200" b="0" i="0" u="none" strike="noStrike" cap="none">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chemeClr val="lt1"/>
              </a:buClr>
              <a:buSzPts val="3200"/>
              <a:buFont typeface="Arial"/>
              <a:buNone/>
            </a:pPr>
            <a:endParaRPr sz="1200" b="0" i="0" u="none" strike="noStrike" cap="none">
              <a:solidFill>
                <a:srgbClr val="0432FF"/>
              </a:solidFill>
              <a:latin typeface="Arial"/>
              <a:ea typeface="Arial"/>
              <a:cs typeface="Arial"/>
              <a:sym typeface="Arial"/>
            </a:endParaRPr>
          </a:p>
        </p:txBody>
      </p:sp>
      <p:pic>
        <p:nvPicPr>
          <p:cNvPr id="483" name="Google Shape;483;g2f213c1349c_0_82"/>
          <p:cNvPicPr preferRelativeResize="0"/>
          <p:nvPr/>
        </p:nvPicPr>
        <p:blipFill rotWithShape="1">
          <a:blip r:embed="rId5">
            <a:alphaModFix/>
          </a:blip>
          <a:srcRect/>
          <a:stretch/>
        </p:blipFill>
        <p:spPr>
          <a:xfrm>
            <a:off x="6777398" y="865125"/>
            <a:ext cx="2981077" cy="522600"/>
          </a:xfrm>
          <a:prstGeom prst="rect">
            <a:avLst/>
          </a:prstGeom>
          <a:noFill/>
          <a:ln>
            <a:noFill/>
          </a:ln>
        </p:spPr>
      </p:pic>
      <p:pic>
        <p:nvPicPr>
          <p:cNvPr id="484" name="Google Shape;484;g2f213c1349c_0_82"/>
          <p:cNvPicPr preferRelativeResize="0"/>
          <p:nvPr/>
        </p:nvPicPr>
        <p:blipFill rotWithShape="1">
          <a:blip r:embed="rId6">
            <a:alphaModFix/>
          </a:blip>
          <a:srcRect l="30160" t="6438" r="20046" b="9535"/>
          <a:stretch/>
        </p:blipFill>
        <p:spPr>
          <a:xfrm>
            <a:off x="0" y="-1"/>
            <a:ext cx="6096000" cy="68579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9"/>
        <p:cNvGrpSpPr/>
        <p:nvPr/>
      </p:nvGrpSpPr>
      <p:grpSpPr>
        <a:xfrm>
          <a:off x="0" y="0"/>
          <a:ext cx="0" cy="0"/>
          <a:chOff x="0" y="0"/>
          <a:chExt cx="0" cy="0"/>
        </a:xfrm>
      </p:grpSpPr>
      <p:sp>
        <p:nvSpPr>
          <p:cNvPr id="490" name="Google Shape;490;p37"/>
          <p:cNvSpPr txBox="1"/>
          <p:nvPr/>
        </p:nvSpPr>
        <p:spPr>
          <a:xfrm>
            <a:off x="50" y="0"/>
            <a:ext cx="12192000" cy="6858000"/>
          </a:xfrm>
          <a:prstGeom prst="rect">
            <a:avLst/>
          </a:prstGeom>
          <a:noFill/>
          <a:ln>
            <a:noFill/>
          </a:ln>
        </p:spPr>
        <p:txBody>
          <a:bodyPr spcFirstLastPara="1" wrap="square" lIns="720000" tIns="1440000" rIns="720000" bIns="720000" anchor="t" anchorCtr="0">
            <a:noAutofit/>
          </a:bodyPr>
          <a:lstStyle/>
          <a:p>
            <a:pPr marL="0" marR="0" lvl="0" indent="0" algn="ctr" rtl="0">
              <a:lnSpc>
                <a:spcPct val="100000"/>
              </a:lnSpc>
              <a:spcBef>
                <a:spcPts val="0"/>
              </a:spcBef>
              <a:spcAft>
                <a:spcPts val="0"/>
              </a:spcAft>
              <a:buClr>
                <a:srgbClr val="0432FF"/>
              </a:buClr>
              <a:buSzPts val="4400"/>
              <a:buFont typeface="Arial"/>
              <a:buNone/>
            </a:pPr>
            <a:r>
              <a:rPr lang="en-GB" sz="4400" b="1" i="0" u="none" strike="noStrike" cap="none">
                <a:solidFill>
                  <a:srgbClr val="0432FF"/>
                </a:solidFill>
                <a:latin typeface="Arial"/>
                <a:ea typeface="Arial"/>
                <a:cs typeface="Arial"/>
                <a:sym typeface="Arial"/>
              </a:rPr>
              <a:t>“I’m being blackmailed by a girl who recorded an explicit video of me. She says she’ll post it online if I don't give her hundreds of pounds. I don’t have that kind of money.”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170D10"/>
              </a:buClr>
              <a:buSzPts val="3200"/>
              <a:buFont typeface="Arial"/>
              <a:buNone/>
            </a:pPr>
            <a:r>
              <a:rPr lang="en-GB" sz="3000" b="0" i="0" u="none" strike="noStrike" cap="none">
                <a:solidFill>
                  <a:srgbClr val="170D10"/>
                </a:solidFill>
                <a:latin typeface="Arial"/>
                <a:ea typeface="Arial"/>
                <a:cs typeface="Arial"/>
                <a:sym typeface="Arial"/>
              </a:rPr>
              <a:t>Rhys</a:t>
            </a:r>
            <a:endParaRPr sz="1200" b="0" i="0" u="none" strike="noStrike" cap="none">
              <a:solidFill>
                <a:srgbClr val="000000"/>
              </a:solidFill>
              <a:latin typeface="Arial"/>
              <a:ea typeface="Arial"/>
              <a:cs typeface="Arial"/>
              <a:sym typeface="Arial"/>
            </a:endParaRPr>
          </a:p>
        </p:txBody>
      </p:sp>
      <p:pic>
        <p:nvPicPr>
          <p:cNvPr id="491" name="Google Shape;491;p37" descr="A black background with a black square&#10;&#10;Description automatically generated with medium confidence"/>
          <p:cNvPicPr preferRelativeResize="0"/>
          <p:nvPr/>
        </p:nvPicPr>
        <p:blipFill rotWithShape="1">
          <a:blip r:embed="rId4">
            <a:alphaModFix/>
          </a:blip>
          <a:srcRect t="36373" r="77152"/>
          <a:stretch/>
        </p:blipFill>
        <p:spPr>
          <a:xfrm flipH="1">
            <a:off x="10416211" y="4076286"/>
            <a:ext cx="1775789" cy="2781713"/>
          </a:xfrm>
          <a:prstGeom prst="rect">
            <a:avLst/>
          </a:prstGeom>
          <a:noFill/>
          <a:ln>
            <a:noFill/>
          </a:ln>
        </p:spPr>
      </p:pic>
      <p:pic>
        <p:nvPicPr>
          <p:cNvPr id="492" name="Google Shape;492;p37"/>
          <p:cNvPicPr preferRelativeResize="0"/>
          <p:nvPr/>
        </p:nvPicPr>
        <p:blipFill rotWithShape="1">
          <a:blip r:embed="rId5">
            <a:alphaModFix/>
          </a:blip>
          <a:srcRect/>
          <a:stretch/>
        </p:blipFill>
        <p:spPr>
          <a:xfrm>
            <a:off x="3992538" y="312375"/>
            <a:ext cx="4206931" cy="737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7"/>
        <p:cNvGrpSpPr/>
        <p:nvPr/>
      </p:nvGrpSpPr>
      <p:grpSpPr>
        <a:xfrm>
          <a:off x="0" y="0"/>
          <a:ext cx="0" cy="0"/>
          <a:chOff x="0" y="0"/>
          <a:chExt cx="0" cy="0"/>
        </a:xfrm>
      </p:grpSpPr>
      <p:sp>
        <p:nvSpPr>
          <p:cNvPr id="498" name="Google Shape;498;p38"/>
          <p:cNvSpPr txBox="1"/>
          <p:nvPr/>
        </p:nvSpPr>
        <p:spPr>
          <a:xfrm>
            <a:off x="2535382" y="0"/>
            <a:ext cx="7121100" cy="6858000"/>
          </a:xfrm>
          <a:prstGeom prst="rect">
            <a:avLst/>
          </a:prstGeom>
          <a:noFill/>
          <a:ln>
            <a:noFill/>
          </a:ln>
        </p:spPr>
        <p:txBody>
          <a:bodyPr spcFirstLastPara="1" wrap="square" lIns="360000" tIns="2160000" rIns="360000" bIns="360000" anchor="t" anchorCtr="0">
            <a:normAutofit/>
          </a:bodyPr>
          <a:lstStyle/>
          <a:p>
            <a:pPr marL="0" marR="0" lvl="0" indent="0" algn="ctr" rtl="0">
              <a:lnSpc>
                <a:spcPct val="100000"/>
              </a:lnSpc>
              <a:spcBef>
                <a:spcPts val="0"/>
              </a:spcBef>
              <a:spcAft>
                <a:spcPts val="0"/>
              </a:spcAft>
              <a:buClr>
                <a:srgbClr val="0432FF"/>
              </a:buClr>
              <a:buSzPts val="3000"/>
              <a:buFont typeface="Arial"/>
              <a:buChar char="•"/>
            </a:pPr>
            <a:r>
              <a:rPr lang="en-GB" sz="3000" b="0" i="0" u="none" strike="noStrike" cap="none">
                <a:solidFill>
                  <a:srgbClr val="0432FF"/>
                </a:solidFill>
                <a:latin typeface="Arial"/>
                <a:ea typeface="Arial"/>
                <a:cs typeface="Arial"/>
                <a:sym typeface="Arial"/>
              </a:rPr>
              <a:t>What were the signs that the ‘girl’ wasn’t who she said she was?</a:t>
            </a:r>
            <a:endParaRPr sz="3000" b="0" i="0" u="none" strike="noStrike" cap="none">
              <a:solidFill>
                <a:srgbClr val="000000"/>
              </a:solidFill>
              <a:latin typeface="Arial"/>
              <a:ea typeface="Arial"/>
              <a:cs typeface="Arial"/>
              <a:sym typeface="Arial"/>
            </a:endParaRPr>
          </a:p>
        </p:txBody>
      </p:sp>
      <p:pic>
        <p:nvPicPr>
          <p:cNvPr id="499" name="Google Shape;499;p38" descr="A black background with a black square&#10;&#10;Description automatically generated with medium confidence"/>
          <p:cNvPicPr preferRelativeResize="0"/>
          <p:nvPr/>
        </p:nvPicPr>
        <p:blipFill rotWithShape="1">
          <a:blip r:embed="rId4">
            <a:alphaModFix/>
          </a:blip>
          <a:srcRect t="36373" r="77152"/>
          <a:stretch/>
        </p:blipFill>
        <p:spPr>
          <a:xfrm flipH="1">
            <a:off x="10416211" y="4076286"/>
            <a:ext cx="1775789" cy="2781713"/>
          </a:xfrm>
          <a:prstGeom prst="rect">
            <a:avLst/>
          </a:prstGeom>
          <a:noFill/>
          <a:ln>
            <a:noFill/>
          </a:ln>
        </p:spPr>
      </p:pic>
      <p:pic>
        <p:nvPicPr>
          <p:cNvPr id="500" name="Google Shape;500;p38"/>
          <p:cNvPicPr preferRelativeResize="0"/>
          <p:nvPr/>
        </p:nvPicPr>
        <p:blipFill rotWithShape="1">
          <a:blip r:embed="rId5">
            <a:alphaModFix/>
          </a:blip>
          <a:srcRect/>
          <a:stretch/>
        </p:blipFill>
        <p:spPr>
          <a:xfrm>
            <a:off x="3992538" y="312375"/>
            <a:ext cx="4206931" cy="737500"/>
          </a:xfrm>
          <a:prstGeom prst="rect">
            <a:avLst/>
          </a:prstGeom>
          <a:noFill/>
          <a:ln>
            <a:noFill/>
          </a:ln>
        </p:spPr>
      </p:pic>
      <p:pic>
        <p:nvPicPr>
          <p:cNvPr id="501" name="Google Shape;501;p38"/>
          <p:cNvPicPr preferRelativeResize="0"/>
          <p:nvPr/>
        </p:nvPicPr>
        <p:blipFill rotWithShape="1">
          <a:blip r:embed="rId6">
            <a:alphaModFix/>
          </a:blip>
          <a:srcRect/>
          <a:stretch/>
        </p:blipFill>
        <p:spPr>
          <a:xfrm>
            <a:off x="4241863" y="940025"/>
            <a:ext cx="3708275" cy="737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6"/>
        <p:cNvGrpSpPr/>
        <p:nvPr/>
      </p:nvGrpSpPr>
      <p:grpSpPr>
        <a:xfrm>
          <a:off x="0" y="0"/>
          <a:ext cx="0" cy="0"/>
          <a:chOff x="0" y="0"/>
          <a:chExt cx="0" cy="0"/>
        </a:xfrm>
      </p:grpSpPr>
      <p:sp>
        <p:nvSpPr>
          <p:cNvPr id="507" name="Google Shape;507;p39"/>
          <p:cNvSpPr txBox="1"/>
          <p:nvPr/>
        </p:nvSpPr>
        <p:spPr>
          <a:xfrm>
            <a:off x="2535382" y="0"/>
            <a:ext cx="7121100" cy="6858000"/>
          </a:xfrm>
          <a:prstGeom prst="rect">
            <a:avLst/>
          </a:prstGeom>
          <a:noFill/>
          <a:ln>
            <a:noFill/>
          </a:ln>
        </p:spPr>
        <p:txBody>
          <a:bodyPr spcFirstLastPara="1" wrap="square" lIns="360000" tIns="2160000" rIns="360000" bIns="360000" anchor="t" anchorCtr="0">
            <a:normAutofit/>
          </a:bodyPr>
          <a:lstStyle/>
          <a:p>
            <a:pPr marL="0" marR="0" lvl="0" indent="0" algn="ctr" rtl="0">
              <a:lnSpc>
                <a:spcPct val="100000"/>
              </a:lnSpc>
              <a:spcBef>
                <a:spcPts val="0"/>
              </a:spcBef>
              <a:spcAft>
                <a:spcPts val="0"/>
              </a:spcAft>
              <a:buClr>
                <a:srgbClr val="170D10"/>
              </a:buClr>
              <a:buSzPts val="3000"/>
              <a:buFont typeface="Arial"/>
              <a:buChar char="•"/>
            </a:pPr>
            <a:r>
              <a:rPr lang="en-GB" sz="3000" b="0" i="0" u="none" strike="noStrike" cap="none">
                <a:solidFill>
                  <a:srgbClr val="170D10"/>
                </a:solidFill>
                <a:latin typeface="Arial"/>
                <a:ea typeface="Arial"/>
                <a:cs typeface="Arial"/>
                <a:sym typeface="Arial"/>
              </a:rPr>
              <a:t>What were the signs that the ‘girl’ wasn’t who she said she was?</a:t>
            </a:r>
            <a:endParaRPr sz="3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3200"/>
              <a:buFont typeface="Arial"/>
              <a:buNone/>
            </a:pPr>
            <a:endParaRPr sz="3000" b="0" i="0" u="none" strike="noStrike" cap="none">
              <a:solidFill>
                <a:srgbClr val="0432FF"/>
              </a:solidFill>
              <a:latin typeface="Arial"/>
              <a:ea typeface="Arial"/>
              <a:cs typeface="Arial"/>
              <a:sym typeface="Arial"/>
            </a:endParaRPr>
          </a:p>
          <a:p>
            <a:pPr marL="0" marR="0" lvl="0" indent="0" algn="ctr" rtl="0">
              <a:lnSpc>
                <a:spcPct val="100000"/>
              </a:lnSpc>
              <a:spcBef>
                <a:spcPts val="0"/>
              </a:spcBef>
              <a:spcAft>
                <a:spcPts val="0"/>
              </a:spcAft>
              <a:buClr>
                <a:srgbClr val="0432FF"/>
              </a:buClr>
              <a:buSzPts val="3000"/>
              <a:buFont typeface="Arial"/>
              <a:buChar char="•"/>
            </a:pPr>
            <a:r>
              <a:rPr lang="en-GB" sz="3000" b="0" i="0" u="none" strike="noStrike" cap="none">
                <a:solidFill>
                  <a:srgbClr val="0432FF"/>
                </a:solidFill>
                <a:latin typeface="Arial"/>
                <a:ea typeface="Arial"/>
                <a:cs typeface="Arial"/>
                <a:sym typeface="Arial"/>
              </a:rPr>
              <a:t>What should Rhys do now?</a:t>
            </a:r>
            <a:endParaRPr sz="3000" b="0" i="0" u="none" strike="noStrike" cap="none">
              <a:solidFill>
                <a:srgbClr val="000000"/>
              </a:solidFill>
              <a:latin typeface="Arial"/>
              <a:ea typeface="Arial"/>
              <a:cs typeface="Arial"/>
              <a:sym typeface="Arial"/>
            </a:endParaRPr>
          </a:p>
        </p:txBody>
      </p:sp>
      <p:pic>
        <p:nvPicPr>
          <p:cNvPr id="508" name="Google Shape;508;p39"/>
          <p:cNvPicPr preferRelativeResize="0"/>
          <p:nvPr/>
        </p:nvPicPr>
        <p:blipFill rotWithShape="1">
          <a:blip r:embed="rId4">
            <a:alphaModFix/>
          </a:blip>
          <a:srcRect/>
          <a:stretch/>
        </p:blipFill>
        <p:spPr>
          <a:xfrm>
            <a:off x="3992538" y="312375"/>
            <a:ext cx="4206931" cy="737500"/>
          </a:xfrm>
          <a:prstGeom prst="rect">
            <a:avLst/>
          </a:prstGeom>
          <a:noFill/>
          <a:ln>
            <a:noFill/>
          </a:ln>
        </p:spPr>
      </p:pic>
      <p:pic>
        <p:nvPicPr>
          <p:cNvPr id="509" name="Google Shape;509;p39"/>
          <p:cNvPicPr preferRelativeResize="0"/>
          <p:nvPr/>
        </p:nvPicPr>
        <p:blipFill rotWithShape="1">
          <a:blip r:embed="rId5">
            <a:alphaModFix/>
          </a:blip>
          <a:srcRect/>
          <a:stretch/>
        </p:blipFill>
        <p:spPr>
          <a:xfrm>
            <a:off x="4241863" y="940025"/>
            <a:ext cx="3708275" cy="737500"/>
          </a:xfrm>
          <a:prstGeom prst="rect">
            <a:avLst/>
          </a:prstGeom>
          <a:noFill/>
          <a:ln>
            <a:noFill/>
          </a:ln>
        </p:spPr>
      </p:pic>
      <p:pic>
        <p:nvPicPr>
          <p:cNvPr id="510" name="Google Shape;510;p39" descr="A black background with a black square&#10;&#10;Description automatically generated with medium confidence"/>
          <p:cNvPicPr preferRelativeResize="0"/>
          <p:nvPr/>
        </p:nvPicPr>
        <p:blipFill rotWithShape="1">
          <a:blip r:embed="rId6">
            <a:alphaModFix/>
          </a:blip>
          <a:srcRect t="36373" r="77152"/>
          <a:stretch/>
        </p:blipFill>
        <p:spPr>
          <a:xfrm flipH="1">
            <a:off x="10416211" y="4076286"/>
            <a:ext cx="1775789" cy="278171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5"/>
          <p:cNvSpPr txBox="1">
            <a:spLocks noGrp="1"/>
          </p:cNvSpPr>
          <p:nvPr>
            <p:ph type="body" idx="2"/>
          </p:nvPr>
        </p:nvSpPr>
        <p:spPr>
          <a:xfrm>
            <a:off x="6096000" y="0"/>
            <a:ext cx="6096000" cy="6858000"/>
          </a:xfrm>
          <a:prstGeom prst="rect">
            <a:avLst/>
          </a:prstGeom>
          <a:noFill/>
          <a:ln>
            <a:noFill/>
          </a:ln>
        </p:spPr>
        <p:txBody>
          <a:bodyPr spcFirstLastPara="1" wrap="square" lIns="360000" tIns="2340000" rIns="360000" bIns="360000" anchor="t" anchorCtr="0">
            <a:noAutofit/>
          </a:bodyPr>
          <a:lstStyle/>
          <a:p>
            <a:pPr marL="0" lvl="0" indent="0" algn="ctr" rtl="0">
              <a:lnSpc>
                <a:spcPct val="90000"/>
              </a:lnSpc>
              <a:spcBef>
                <a:spcPts val="0"/>
              </a:spcBef>
              <a:spcAft>
                <a:spcPts val="0"/>
              </a:spcAft>
              <a:buClr>
                <a:srgbClr val="0432FF"/>
              </a:buClr>
              <a:buSzPts val="5400"/>
              <a:buNone/>
            </a:pPr>
            <a:r>
              <a:rPr lang="en-GB" sz="4500" b="1">
                <a:solidFill>
                  <a:srgbClr val="0432FF"/>
                </a:solidFill>
                <a:latin typeface="Arial"/>
                <a:ea typeface="Arial"/>
                <a:cs typeface="Arial"/>
                <a:sym typeface="Arial"/>
              </a:rPr>
              <a:t>...or no </a:t>
            </a:r>
            <a:br>
              <a:rPr lang="en-GB" sz="4500" b="1">
                <a:solidFill>
                  <a:srgbClr val="0432FF"/>
                </a:solidFill>
                <a:latin typeface="Arial"/>
                <a:ea typeface="Arial"/>
                <a:cs typeface="Arial"/>
                <a:sym typeface="Arial"/>
              </a:rPr>
            </a:br>
            <a:r>
              <a:rPr lang="en-GB" sz="4500" b="1">
                <a:solidFill>
                  <a:srgbClr val="0432FF"/>
                </a:solidFill>
                <a:latin typeface="Arial"/>
                <a:ea typeface="Arial"/>
                <a:cs typeface="Arial"/>
                <a:sym typeface="Arial"/>
              </a:rPr>
              <a:t>gaming?</a:t>
            </a:r>
            <a:endParaRPr sz="4500"/>
          </a:p>
        </p:txBody>
      </p:sp>
      <p:sp>
        <p:nvSpPr>
          <p:cNvPr id="123" name="Google Shape;123;p5"/>
          <p:cNvSpPr txBox="1"/>
          <p:nvPr/>
        </p:nvSpPr>
        <p:spPr>
          <a:xfrm>
            <a:off x="0" y="0"/>
            <a:ext cx="6096000" cy="6858000"/>
          </a:xfrm>
          <a:prstGeom prst="rect">
            <a:avLst/>
          </a:prstGeom>
          <a:noFill/>
          <a:ln>
            <a:noFill/>
          </a:ln>
        </p:spPr>
        <p:txBody>
          <a:bodyPr spcFirstLastPara="1" wrap="square" lIns="360000" tIns="2340000" rIns="360000" bIns="360000" anchor="t" anchorCtr="0">
            <a:noAutofit/>
          </a:bodyPr>
          <a:lstStyle/>
          <a:p>
            <a:pPr marL="0" marR="0" lvl="0" indent="0" algn="ctr" rtl="0">
              <a:lnSpc>
                <a:spcPct val="90000"/>
              </a:lnSpc>
              <a:spcBef>
                <a:spcPts val="0"/>
              </a:spcBef>
              <a:spcAft>
                <a:spcPts val="0"/>
              </a:spcAft>
              <a:buClr>
                <a:srgbClr val="0432FF"/>
              </a:buClr>
              <a:buSzPts val="5400"/>
              <a:buFont typeface="Arial"/>
              <a:buNone/>
            </a:pPr>
            <a:r>
              <a:rPr lang="en-GB" sz="4500" b="1" i="0" u="none" strike="noStrike" cap="none">
                <a:solidFill>
                  <a:srgbClr val="0432FF"/>
                </a:solidFill>
                <a:latin typeface="Arial"/>
                <a:ea typeface="Arial"/>
                <a:cs typeface="Arial"/>
                <a:sym typeface="Arial"/>
              </a:rPr>
              <a:t>Have no </a:t>
            </a:r>
            <a:br>
              <a:rPr lang="en-GB" sz="4500" b="1" i="0" u="none" strike="noStrike" cap="none">
                <a:solidFill>
                  <a:srgbClr val="0432FF"/>
                </a:solidFill>
                <a:latin typeface="Arial"/>
                <a:ea typeface="Arial"/>
                <a:cs typeface="Arial"/>
                <a:sym typeface="Arial"/>
              </a:rPr>
            </a:br>
            <a:r>
              <a:rPr lang="en-GB" sz="4500" b="1" i="0" u="none" strike="noStrike" cap="none">
                <a:solidFill>
                  <a:srgbClr val="0432FF"/>
                </a:solidFill>
                <a:latin typeface="Arial"/>
                <a:ea typeface="Arial"/>
                <a:cs typeface="Arial"/>
                <a:sym typeface="Arial"/>
              </a:rPr>
              <a:t>social media...</a:t>
            </a:r>
            <a:endParaRPr sz="4500" b="1" i="0" u="none" strike="noStrike" cap="none">
              <a:solidFill>
                <a:srgbClr val="0432FF"/>
              </a:solidFill>
              <a:latin typeface="Arial"/>
              <a:ea typeface="Arial"/>
              <a:cs typeface="Arial"/>
              <a:sym typeface="Arial"/>
            </a:endParaRPr>
          </a:p>
        </p:txBody>
      </p:sp>
      <p:pic>
        <p:nvPicPr>
          <p:cNvPr id="124" name="Google Shape;124;p5" descr="A group of icons on a black background&#10;&#10;Description automatically generated"/>
          <p:cNvPicPr preferRelativeResize="0"/>
          <p:nvPr/>
        </p:nvPicPr>
        <p:blipFill rotWithShape="1">
          <a:blip r:embed="rId4">
            <a:alphaModFix/>
          </a:blip>
          <a:srcRect l="47062" t="50702" r="1450" b="1639"/>
          <a:stretch/>
        </p:blipFill>
        <p:spPr>
          <a:xfrm>
            <a:off x="7928675" y="3980275"/>
            <a:ext cx="2522376" cy="2211274"/>
          </a:xfrm>
          <a:prstGeom prst="rect">
            <a:avLst/>
          </a:prstGeom>
          <a:noFill/>
          <a:ln>
            <a:noFill/>
          </a:ln>
        </p:spPr>
      </p:pic>
      <p:pic>
        <p:nvPicPr>
          <p:cNvPr id="125" name="Google Shape;125;p5"/>
          <p:cNvPicPr preferRelativeResize="0"/>
          <p:nvPr/>
        </p:nvPicPr>
        <p:blipFill rotWithShape="1">
          <a:blip r:embed="rId5">
            <a:alphaModFix/>
          </a:blip>
          <a:srcRect l="-3899" r="52167"/>
          <a:stretch/>
        </p:blipFill>
        <p:spPr>
          <a:xfrm>
            <a:off x="886102" y="4237181"/>
            <a:ext cx="1599205" cy="1480968"/>
          </a:xfrm>
          <a:prstGeom prst="rect">
            <a:avLst/>
          </a:prstGeom>
          <a:noFill/>
          <a:ln>
            <a:noFill/>
          </a:ln>
        </p:spPr>
      </p:pic>
      <p:pic>
        <p:nvPicPr>
          <p:cNvPr id="126" name="Google Shape;126;p5"/>
          <p:cNvPicPr preferRelativeResize="0"/>
          <p:nvPr/>
        </p:nvPicPr>
        <p:blipFill rotWithShape="1">
          <a:blip r:embed="rId5">
            <a:alphaModFix/>
          </a:blip>
          <a:srcRect l="46828" r="1438"/>
          <a:stretch/>
        </p:blipFill>
        <p:spPr>
          <a:xfrm>
            <a:off x="2408394" y="4171552"/>
            <a:ext cx="1688273" cy="1563450"/>
          </a:xfrm>
          <a:prstGeom prst="rect">
            <a:avLst/>
          </a:prstGeom>
          <a:noFill/>
          <a:ln>
            <a:noFill/>
          </a:ln>
        </p:spPr>
      </p:pic>
      <p:pic>
        <p:nvPicPr>
          <p:cNvPr id="127" name="Google Shape;127;p5" descr="A colorful logo with black background&#10;&#10;Description automatically generated"/>
          <p:cNvPicPr preferRelativeResize="0"/>
          <p:nvPr/>
        </p:nvPicPr>
        <p:blipFill rotWithShape="1">
          <a:blip r:embed="rId6">
            <a:alphaModFix/>
          </a:blip>
          <a:srcRect/>
          <a:stretch/>
        </p:blipFill>
        <p:spPr>
          <a:xfrm>
            <a:off x="4064953" y="4212793"/>
            <a:ext cx="1327923" cy="1480968"/>
          </a:xfrm>
          <a:prstGeom prst="rect">
            <a:avLst/>
          </a:prstGeom>
          <a:noFill/>
          <a:ln>
            <a:noFill/>
          </a:ln>
        </p:spPr>
      </p:pic>
      <p:pic>
        <p:nvPicPr>
          <p:cNvPr id="128" name="Google Shape;128;p5"/>
          <p:cNvPicPr preferRelativeResize="0"/>
          <p:nvPr/>
        </p:nvPicPr>
        <p:blipFill rotWithShape="1">
          <a:blip r:embed="rId7">
            <a:alphaModFix/>
          </a:blip>
          <a:srcRect/>
          <a:stretch/>
        </p:blipFill>
        <p:spPr>
          <a:xfrm>
            <a:off x="0" y="366048"/>
            <a:ext cx="12192000" cy="17208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515"/>
        <p:cNvGrpSpPr/>
        <p:nvPr/>
      </p:nvGrpSpPr>
      <p:grpSpPr>
        <a:xfrm>
          <a:off x="0" y="0"/>
          <a:ext cx="0" cy="0"/>
          <a:chOff x="0" y="0"/>
          <a:chExt cx="0" cy="0"/>
        </a:xfrm>
      </p:grpSpPr>
      <p:sp>
        <p:nvSpPr>
          <p:cNvPr id="516" name="Google Shape;516;g2f213c1349c_0_95"/>
          <p:cNvSpPr txBox="1"/>
          <p:nvPr/>
        </p:nvSpPr>
        <p:spPr>
          <a:xfrm>
            <a:off x="0" y="-249225"/>
            <a:ext cx="12192000" cy="6858000"/>
          </a:xfrm>
          <a:prstGeom prst="rect">
            <a:avLst/>
          </a:prstGeom>
          <a:noFill/>
          <a:ln>
            <a:noFill/>
          </a:ln>
        </p:spPr>
        <p:txBody>
          <a:bodyPr spcFirstLastPara="1" wrap="square" lIns="360000" tIns="2160000" rIns="360000" bIns="360000" anchor="t" anchorCtr="0">
            <a:noAutofit/>
          </a:bodyPr>
          <a:lstStyle/>
          <a:p>
            <a:pPr marL="0" marR="0" lvl="0" indent="0" algn="ctr" rtl="0">
              <a:lnSpc>
                <a:spcPct val="90000"/>
              </a:lnSpc>
              <a:spcBef>
                <a:spcPts val="0"/>
              </a:spcBef>
              <a:spcAft>
                <a:spcPts val="0"/>
              </a:spcAft>
              <a:buClr>
                <a:schemeClr val="lt1"/>
              </a:buClr>
              <a:buSzPts val="2240"/>
              <a:buFont typeface="Arial"/>
              <a:buNone/>
            </a:pPr>
            <a:r>
              <a:rPr lang="en-GB" sz="2000" b="0" i="0" u="none" strike="noStrike" cap="none">
                <a:solidFill>
                  <a:srgbClr val="0432FF"/>
                </a:solidFill>
                <a:latin typeface="Arial"/>
                <a:ea typeface="Arial"/>
                <a:cs typeface="Arial"/>
                <a:sym typeface="Arial"/>
              </a:rPr>
              <a:t>Here’s how to respond to common reactions to Rhys’s story.</a:t>
            </a:r>
            <a:endParaRPr sz="2000" b="0" i="0" u="none" strike="noStrike" cap="none">
              <a:solidFill>
                <a:srgbClr val="0432FF"/>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endParaRPr sz="2000" b="0" i="0" u="none" strike="noStrike" cap="none">
              <a:solidFill>
                <a:srgbClr val="0432FF"/>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500" b="1" i="0" u="none" strike="noStrike" cap="none">
                <a:solidFill>
                  <a:srgbClr val="0432FF"/>
                </a:solidFill>
                <a:latin typeface="Arial"/>
                <a:ea typeface="Arial"/>
                <a:cs typeface="Arial"/>
                <a:sym typeface="Arial"/>
              </a:rPr>
              <a:t>“It’s Rhys’ own fault for adding someone he doesn’t know”</a:t>
            </a:r>
            <a:endParaRPr sz="2500" b="1" i="0" u="none" strike="noStrike" cap="none">
              <a:solidFill>
                <a:srgbClr val="0432FF"/>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000" b="0" i="0" u="none" strike="noStrike" cap="none">
                <a:solidFill>
                  <a:srgbClr val="0432FF"/>
                </a:solidFill>
                <a:latin typeface="Arial"/>
                <a:ea typeface="Arial"/>
                <a:cs typeface="Arial"/>
                <a:sym typeface="Arial"/>
              </a:rPr>
              <a:t>Ask the class whether they’ve ever added a stranger online – the majority will have. Acknowledge the pressures to be popular online. Stress that Rhys was taken advantage of – and it’s not his fault.</a:t>
            </a:r>
            <a:endParaRPr sz="2000" b="0" i="0" u="none" strike="noStrike" cap="none">
              <a:solidFill>
                <a:srgbClr val="0432FF"/>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endParaRPr sz="2000" b="0" i="0" u="none" strike="noStrike" cap="none">
              <a:solidFill>
                <a:srgbClr val="0432FF"/>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500" b="1" i="0" u="none" strike="noStrike" cap="none">
                <a:solidFill>
                  <a:srgbClr val="0432FF"/>
                </a:solidFill>
                <a:latin typeface="Arial"/>
                <a:ea typeface="Arial"/>
                <a:cs typeface="Arial"/>
                <a:sym typeface="Arial"/>
              </a:rPr>
              <a:t>“The girl was just joking”</a:t>
            </a:r>
            <a:endParaRPr sz="2500" b="1" i="0" u="none" strike="noStrike" cap="none">
              <a:solidFill>
                <a:srgbClr val="0432FF"/>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000" b="0" i="0" u="none" strike="noStrike" cap="none">
                <a:solidFill>
                  <a:srgbClr val="0432FF"/>
                </a:solidFill>
                <a:latin typeface="Arial"/>
                <a:ea typeface="Arial"/>
                <a:cs typeface="Arial"/>
                <a:sym typeface="Arial"/>
              </a:rPr>
              <a:t>Explain that this type of extortion is a real, widespread issue, and it can have </a:t>
            </a:r>
            <a:br>
              <a:rPr lang="en-GB" sz="2000" b="0" i="0" u="none" strike="noStrike" cap="none">
                <a:solidFill>
                  <a:srgbClr val="0432FF"/>
                </a:solidFill>
                <a:latin typeface="Arial"/>
                <a:ea typeface="Arial"/>
                <a:cs typeface="Arial"/>
                <a:sym typeface="Arial"/>
              </a:rPr>
            </a:br>
            <a:r>
              <a:rPr lang="en-GB" sz="2000" b="0" i="0" u="none" strike="noStrike" cap="none">
                <a:solidFill>
                  <a:srgbClr val="0432FF"/>
                </a:solidFill>
                <a:latin typeface="Arial"/>
                <a:ea typeface="Arial"/>
                <a:cs typeface="Arial"/>
                <a:sym typeface="Arial"/>
              </a:rPr>
              <a:t>devastating consequences. Encourage the class to empathise with how Rhys must </a:t>
            </a:r>
            <a:br>
              <a:rPr lang="en-GB" sz="2000" b="0" i="0" u="none" strike="noStrike" cap="none">
                <a:solidFill>
                  <a:srgbClr val="0432FF"/>
                </a:solidFill>
                <a:latin typeface="Arial"/>
                <a:ea typeface="Arial"/>
                <a:cs typeface="Arial"/>
                <a:sym typeface="Arial"/>
              </a:rPr>
            </a:br>
            <a:r>
              <a:rPr lang="en-GB" sz="2000" b="0" i="0" u="none" strike="noStrike" cap="none">
                <a:solidFill>
                  <a:srgbClr val="0432FF"/>
                </a:solidFill>
                <a:latin typeface="Arial"/>
                <a:ea typeface="Arial"/>
                <a:cs typeface="Arial"/>
                <a:sym typeface="Arial"/>
              </a:rPr>
              <a:t>have felt when he was threatened.</a:t>
            </a:r>
            <a:endParaRPr sz="2000" b="0" i="0" u="none" strike="noStrike" cap="none">
              <a:solidFill>
                <a:srgbClr val="0432FF"/>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endParaRPr sz="2500" b="0" i="0" u="none" strike="noStrike" cap="none">
              <a:solidFill>
                <a:srgbClr val="0432FF"/>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500" b="1" i="0" u="none" strike="noStrike" cap="none">
                <a:solidFill>
                  <a:srgbClr val="0432FF"/>
                </a:solidFill>
                <a:latin typeface="Arial"/>
                <a:ea typeface="Arial"/>
                <a:cs typeface="Arial"/>
                <a:sym typeface="Arial"/>
              </a:rPr>
              <a:t>“Just pay the girl off”</a:t>
            </a:r>
            <a:endParaRPr sz="2500" b="1" i="0" u="none" strike="noStrike" cap="none">
              <a:solidFill>
                <a:srgbClr val="0432FF"/>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r>
              <a:rPr lang="en-GB" sz="2000" b="0" i="0" u="none" strike="noStrike" cap="none">
                <a:solidFill>
                  <a:srgbClr val="0432FF"/>
                </a:solidFill>
                <a:latin typeface="Arial"/>
                <a:ea typeface="Arial"/>
                <a:cs typeface="Arial"/>
                <a:sym typeface="Arial"/>
              </a:rPr>
              <a:t>Explain that the person Rhys spoke to is a criminal, and should never be paid. </a:t>
            </a:r>
            <a:br>
              <a:rPr lang="en-GB" sz="2000" b="0" i="0" u="none" strike="noStrike" cap="none">
                <a:solidFill>
                  <a:srgbClr val="0432FF"/>
                </a:solidFill>
                <a:latin typeface="Arial"/>
                <a:ea typeface="Arial"/>
                <a:cs typeface="Arial"/>
                <a:sym typeface="Arial"/>
              </a:rPr>
            </a:br>
            <a:r>
              <a:rPr lang="en-GB" sz="2000" b="0" i="0" u="none" strike="noStrike" cap="none">
                <a:solidFill>
                  <a:srgbClr val="0432FF"/>
                </a:solidFill>
                <a:latin typeface="Arial"/>
                <a:ea typeface="Arial"/>
                <a:cs typeface="Arial"/>
                <a:sym typeface="Arial"/>
              </a:rPr>
              <a:t>Explain that for many teenagers (and adults!), that sum of money is inaccessible. </a:t>
            </a:r>
            <a:br>
              <a:rPr lang="en-GB" sz="2000" b="0" i="0" u="none" strike="noStrike" cap="none">
                <a:solidFill>
                  <a:srgbClr val="0432FF"/>
                </a:solidFill>
                <a:latin typeface="Arial"/>
                <a:ea typeface="Arial"/>
                <a:cs typeface="Arial"/>
                <a:sym typeface="Arial"/>
              </a:rPr>
            </a:br>
            <a:r>
              <a:rPr lang="en-GB" sz="2000" b="0" i="0" u="none" strike="noStrike" cap="none">
                <a:solidFill>
                  <a:srgbClr val="0432FF"/>
                </a:solidFill>
                <a:latin typeface="Arial"/>
                <a:ea typeface="Arial"/>
                <a:cs typeface="Arial"/>
                <a:sym typeface="Arial"/>
              </a:rPr>
              <a:t>Remind the class that police guidance is to </a:t>
            </a:r>
            <a:r>
              <a:rPr lang="en-GB" sz="2000" b="1" i="0" u="none" strike="noStrike" cap="none">
                <a:solidFill>
                  <a:srgbClr val="0432FF"/>
                </a:solidFill>
                <a:latin typeface="Arial"/>
                <a:ea typeface="Arial"/>
                <a:cs typeface="Arial"/>
                <a:sym typeface="Arial"/>
              </a:rPr>
              <a:t>never </a:t>
            </a:r>
            <a:r>
              <a:rPr lang="en-GB" sz="2000" b="0" i="0" u="none" strike="noStrike" cap="none">
                <a:solidFill>
                  <a:srgbClr val="0432FF"/>
                </a:solidFill>
                <a:latin typeface="Arial"/>
                <a:ea typeface="Arial"/>
                <a:cs typeface="Arial"/>
                <a:sym typeface="Arial"/>
              </a:rPr>
              <a:t>pay blackmailers.</a:t>
            </a:r>
            <a:endParaRPr sz="2000" b="0" i="0" u="none" strike="noStrike" cap="none">
              <a:solidFill>
                <a:srgbClr val="0432FF"/>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240"/>
              <a:buFont typeface="Arial"/>
              <a:buNone/>
            </a:pPr>
            <a:endParaRPr sz="2000" b="0" i="0" u="none" strike="noStrike" cap="none">
              <a:solidFill>
                <a:srgbClr val="0432FF"/>
              </a:solidFill>
              <a:latin typeface="Arial"/>
              <a:ea typeface="Arial"/>
              <a:cs typeface="Arial"/>
              <a:sym typeface="Arial"/>
            </a:endParaRPr>
          </a:p>
        </p:txBody>
      </p:sp>
      <p:pic>
        <p:nvPicPr>
          <p:cNvPr id="517" name="Google Shape;517;g2f213c1349c_0_95" descr="A black background with a black square&#10;&#10;Description automatically generated with medium confidence"/>
          <p:cNvPicPr preferRelativeResize="0"/>
          <p:nvPr/>
        </p:nvPicPr>
        <p:blipFill rotWithShape="1">
          <a:blip r:embed="rId4">
            <a:alphaModFix/>
          </a:blip>
          <a:srcRect t="36373" r="77152"/>
          <a:stretch/>
        </p:blipFill>
        <p:spPr>
          <a:xfrm flipH="1">
            <a:off x="10416211" y="4076286"/>
            <a:ext cx="1775789" cy="2781713"/>
          </a:xfrm>
          <a:prstGeom prst="rect">
            <a:avLst/>
          </a:prstGeom>
          <a:noFill/>
          <a:ln>
            <a:noFill/>
          </a:ln>
        </p:spPr>
      </p:pic>
      <p:pic>
        <p:nvPicPr>
          <p:cNvPr id="518" name="Google Shape;518;g2f213c1349c_0_95"/>
          <p:cNvPicPr preferRelativeResize="0"/>
          <p:nvPr/>
        </p:nvPicPr>
        <p:blipFill rotWithShape="1">
          <a:blip r:embed="rId5">
            <a:alphaModFix/>
          </a:blip>
          <a:srcRect/>
          <a:stretch/>
        </p:blipFill>
        <p:spPr>
          <a:xfrm>
            <a:off x="3992538" y="312375"/>
            <a:ext cx="4206931" cy="737500"/>
          </a:xfrm>
          <a:prstGeom prst="rect">
            <a:avLst/>
          </a:prstGeom>
          <a:noFill/>
          <a:ln>
            <a:noFill/>
          </a:ln>
        </p:spPr>
      </p:pic>
      <p:pic>
        <p:nvPicPr>
          <p:cNvPr id="519" name="Google Shape;519;g2f213c1349c_0_95"/>
          <p:cNvPicPr preferRelativeResize="0"/>
          <p:nvPr/>
        </p:nvPicPr>
        <p:blipFill rotWithShape="1">
          <a:blip r:embed="rId6">
            <a:alphaModFix/>
          </a:blip>
          <a:srcRect/>
          <a:stretch/>
        </p:blipFill>
        <p:spPr>
          <a:xfrm>
            <a:off x="1530805" y="940026"/>
            <a:ext cx="9130384" cy="737500"/>
          </a:xfrm>
          <a:prstGeom prst="rect">
            <a:avLst/>
          </a:prstGeom>
          <a:noFill/>
          <a:ln>
            <a:noFill/>
          </a:ln>
        </p:spPr>
      </p:pic>
      <p:sp>
        <p:nvSpPr>
          <p:cNvPr id="520" name="Google Shape;520;g2f213c1349c_0_95"/>
          <p:cNvSpPr txBox="1"/>
          <p:nvPr/>
        </p:nvSpPr>
        <p:spPr>
          <a:xfrm>
            <a:off x="226080" y="263775"/>
            <a:ext cx="3012420" cy="457149"/>
          </a:xfrm>
          <a:prstGeom prst="rect">
            <a:avLst/>
          </a:prstGeom>
          <a:solidFill>
            <a:srgbClr val="FF0000"/>
          </a:solidFill>
          <a:ln>
            <a:noFill/>
          </a:ln>
        </p:spPr>
        <p:txBody>
          <a:bodyPr spcFirstLastPara="1" wrap="square" lIns="90000" tIns="90000" rIns="90000" bIns="90000" anchor="t" anchorCtr="0">
            <a:noAutofit/>
          </a:bodyPr>
          <a:lstStyle/>
          <a:p>
            <a:pPr marL="0" marR="0" lvl="0" indent="0" algn="ctr" rtl="0">
              <a:lnSpc>
                <a:spcPct val="100000"/>
              </a:lnSpc>
              <a:spcBef>
                <a:spcPts val="0"/>
              </a:spcBef>
              <a:spcAft>
                <a:spcPts val="0"/>
              </a:spcAft>
              <a:buNone/>
            </a:pPr>
            <a:r>
              <a:rPr lang="en-GB" sz="2000" b="1" i="0" u="none" strike="noStrike" cap="none">
                <a:solidFill>
                  <a:srgbClr val="FFFFFF"/>
                </a:solidFill>
                <a:latin typeface="Helvetica Neue"/>
                <a:ea typeface="Helvetica Neue"/>
                <a:cs typeface="Helvetica Neue"/>
                <a:sym typeface="Helvetica Neue"/>
              </a:rPr>
              <a:t>For teachers</a:t>
            </a:r>
            <a:r>
              <a:rPr lang="en-GB" sz="2000" b="1">
                <a:solidFill>
                  <a:srgbClr val="FFFFFF"/>
                </a:solidFill>
                <a:latin typeface="Helvetica Neue"/>
                <a:ea typeface="Helvetica Neue"/>
                <a:cs typeface="Helvetica Neue"/>
                <a:sym typeface="Helvetica Neue"/>
              </a:rPr>
              <a:t>’</a:t>
            </a:r>
            <a:r>
              <a:rPr lang="en-GB" sz="2000" b="1" i="0" u="none" strike="noStrike" cap="none">
                <a:solidFill>
                  <a:srgbClr val="FFFFFF"/>
                </a:solidFill>
                <a:latin typeface="Helvetica Neue"/>
                <a:ea typeface="Helvetica Neue"/>
                <a:cs typeface="Helvetica Neue"/>
                <a:sym typeface="Helvetica Neue"/>
              </a:rPr>
              <a:t> use only</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5"/>
        <p:cNvGrpSpPr/>
        <p:nvPr/>
      </p:nvGrpSpPr>
      <p:grpSpPr>
        <a:xfrm>
          <a:off x="0" y="0"/>
          <a:ext cx="0" cy="0"/>
          <a:chOff x="0" y="0"/>
          <a:chExt cx="0" cy="0"/>
        </a:xfrm>
      </p:grpSpPr>
      <p:sp>
        <p:nvSpPr>
          <p:cNvPr id="526" name="Google Shape;526;p40"/>
          <p:cNvSpPr txBox="1"/>
          <p:nvPr/>
        </p:nvSpPr>
        <p:spPr>
          <a:xfrm>
            <a:off x="599976" y="618400"/>
            <a:ext cx="6096000" cy="6858000"/>
          </a:xfrm>
          <a:prstGeom prst="rect">
            <a:avLst/>
          </a:prstGeom>
          <a:noFill/>
          <a:ln>
            <a:noFill/>
          </a:ln>
        </p:spPr>
        <p:txBody>
          <a:bodyPr spcFirstLastPara="1" wrap="square" lIns="360000" tIns="1440000" rIns="360000" bIns="360000" anchor="t" anchorCtr="0">
            <a:noAutofit/>
          </a:bodyPr>
          <a:lstStyle/>
          <a:p>
            <a:pPr marL="432892" marR="0" lvl="0" indent="-323848" algn="l" rtl="0">
              <a:lnSpc>
                <a:spcPct val="100000"/>
              </a:lnSpc>
              <a:spcBef>
                <a:spcPts val="0"/>
              </a:spcBef>
              <a:spcAft>
                <a:spcPts val="0"/>
              </a:spcAft>
              <a:buClr>
                <a:srgbClr val="0432FF"/>
              </a:buClr>
              <a:buSzPts val="2500"/>
              <a:buFont typeface="Arial"/>
              <a:buChar char="•"/>
            </a:pPr>
            <a:r>
              <a:rPr lang="en-GB" sz="2500" b="1" i="0" u="none" strike="noStrike" cap="none">
                <a:solidFill>
                  <a:srgbClr val="0432FF"/>
                </a:solidFill>
                <a:latin typeface="Arial"/>
                <a:ea typeface="Arial"/>
                <a:cs typeface="Arial"/>
                <a:sym typeface="Arial"/>
              </a:rPr>
              <a:t>They’re moving too fast</a:t>
            </a:r>
            <a:r>
              <a:rPr lang="en-GB" sz="2500" b="0" i="0" u="none" strike="noStrike" cap="none">
                <a:solidFill>
                  <a:srgbClr val="0432FF"/>
                </a:solidFill>
                <a:latin typeface="Arial"/>
                <a:ea typeface="Arial"/>
                <a:cs typeface="Arial"/>
                <a:sym typeface="Arial"/>
              </a:rPr>
              <a:t> – </a:t>
            </a:r>
            <a:br>
              <a:rPr lang="en-GB" sz="2500" b="0" i="0" u="none" strike="noStrike" cap="none">
                <a:solidFill>
                  <a:srgbClr val="0432FF"/>
                </a:solidFill>
                <a:latin typeface="Arial"/>
                <a:ea typeface="Arial"/>
                <a:cs typeface="Arial"/>
                <a:sym typeface="Arial"/>
              </a:rPr>
            </a:br>
            <a:r>
              <a:rPr lang="en-GB" sz="2500" b="0" i="0" u="none" strike="noStrike" cap="none">
                <a:solidFill>
                  <a:srgbClr val="0432FF"/>
                </a:solidFill>
                <a:latin typeface="Arial"/>
                <a:ea typeface="Arial"/>
                <a:cs typeface="Arial"/>
                <a:sym typeface="Arial"/>
              </a:rPr>
              <a:t>they want to start a relationship quickly, or send you images first</a:t>
            </a:r>
            <a:endParaRPr sz="25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ial"/>
              <a:ea typeface="Arial"/>
              <a:cs typeface="Arial"/>
              <a:sym typeface="Arial"/>
            </a:endParaRPr>
          </a:p>
          <a:p>
            <a:pPr marL="432892" marR="0" lvl="0" indent="-323848" algn="l" rtl="0">
              <a:lnSpc>
                <a:spcPct val="100000"/>
              </a:lnSpc>
              <a:spcBef>
                <a:spcPts val="0"/>
              </a:spcBef>
              <a:spcAft>
                <a:spcPts val="0"/>
              </a:spcAft>
              <a:buClr>
                <a:srgbClr val="0432FF"/>
              </a:buClr>
              <a:buSzPts val="2500"/>
              <a:buFont typeface="Arial"/>
              <a:buChar char="•"/>
            </a:pPr>
            <a:r>
              <a:rPr lang="en-GB" sz="2500" b="1" i="0" u="none" strike="noStrike" cap="none">
                <a:solidFill>
                  <a:srgbClr val="0432FF"/>
                </a:solidFill>
                <a:latin typeface="Arial"/>
                <a:ea typeface="Arial"/>
                <a:cs typeface="Arial"/>
                <a:sym typeface="Arial"/>
              </a:rPr>
              <a:t>It seems too good to be true</a:t>
            </a:r>
            <a:r>
              <a:rPr lang="en-GB" sz="2500" b="0" i="0" u="none" strike="noStrike" cap="none">
                <a:solidFill>
                  <a:srgbClr val="0432FF"/>
                </a:solidFill>
                <a:latin typeface="Arial"/>
                <a:ea typeface="Arial"/>
                <a:cs typeface="Arial"/>
                <a:sym typeface="Arial"/>
              </a:rPr>
              <a:t> – they’re offering you an exciting </a:t>
            </a:r>
            <a:br>
              <a:rPr lang="en-GB" sz="2500" b="0" i="0" u="none" strike="noStrike" cap="none">
                <a:solidFill>
                  <a:srgbClr val="0432FF"/>
                </a:solidFill>
                <a:latin typeface="Arial"/>
                <a:ea typeface="Arial"/>
                <a:cs typeface="Arial"/>
                <a:sym typeface="Arial"/>
              </a:rPr>
            </a:br>
            <a:r>
              <a:rPr lang="en-GB" sz="2500" b="0" i="0" u="none" strike="noStrike" cap="none">
                <a:solidFill>
                  <a:srgbClr val="0432FF"/>
                </a:solidFill>
                <a:latin typeface="Arial"/>
                <a:ea typeface="Arial"/>
                <a:cs typeface="Arial"/>
                <a:sym typeface="Arial"/>
              </a:rPr>
              <a:t>job, like modelling, or they’re offering a lot of money for </a:t>
            </a:r>
            <a:br>
              <a:rPr lang="en-GB" sz="2500" b="0" i="0" u="none" strike="noStrike" cap="none">
                <a:solidFill>
                  <a:srgbClr val="0432FF"/>
                </a:solidFill>
                <a:latin typeface="Arial"/>
                <a:ea typeface="Arial"/>
                <a:cs typeface="Arial"/>
                <a:sym typeface="Arial"/>
              </a:rPr>
            </a:br>
            <a:r>
              <a:rPr lang="en-GB" sz="2500" b="0" i="0" u="none" strike="noStrike" cap="none">
                <a:solidFill>
                  <a:srgbClr val="0432FF"/>
                </a:solidFill>
                <a:latin typeface="Arial"/>
                <a:ea typeface="Arial"/>
                <a:cs typeface="Arial"/>
                <a:sym typeface="Arial"/>
              </a:rPr>
              <a:t>your images</a:t>
            </a:r>
            <a:endParaRPr sz="2500" b="0" i="0" u="none" strike="noStrike" cap="none">
              <a:solidFill>
                <a:srgbClr val="000000"/>
              </a:solidFill>
              <a:latin typeface="Arial"/>
              <a:ea typeface="Arial"/>
              <a:cs typeface="Arial"/>
              <a:sym typeface="Arial"/>
            </a:endParaRPr>
          </a:p>
        </p:txBody>
      </p:sp>
      <p:sp>
        <p:nvSpPr>
          <p:cNvPr id="527" name="Google Shape;527;p40"/>
          <p:cNvSpPr txBox="1"/>
          <p:nvPr/>
        </p:nvSpPr>
        <p:spPr>
          <a:xfrm>
            <a:off x="6695974" y="618400"/>
            <a:ext cx="6096000" cy="6858000"/>
          </a:xfrm>
          <a:prstGeom prst="rect">
            <a:avLst/>
          </a:prstGeom>
          <a:noFill/>
          <a:ln>
            <a:noFill/>
          </a:ln>
        </p:spPr>
        <p:txBody>
          <a:bodyPr spcFirstLastPara="1" wrap="square" lIns="91425" tIns="1440000" rIns="91425" bIns="46800" anchor="t" anchorCtr="0">
            <a:noAutofit/>
          </a:bodyPr>
          <a:lstStyle/>
          <a:p>
            <a:pPr marL="432892" marR="0" lvl="0" indent="-323848" algn="l" rtl="0">
              <a:lnSpc>
                <a:spcPct val="100000"/>
              </a:lnSpc>
              <a:spcBef>
                <a:spcPts val="0"/>
              </a:spcBef>
              <a:spcAft>
                <a:spcPts val="0"/>
              </a:spcAft>
              <a:buClr>
                <a:srgbClr val="0432FF"/>
              </a:buClr>
              <a:buSzPts val="2500"/>
              <a:buFont typeface="Arial"/>
              <a:buChar char="•"/>
            </a:pPr>
            <a:r>
              <a:rPr lang="en-GB" sz="2500" b="1" i="0" u="none" strike="noStrike" cap="none">
                <a:solidFill>
                  <a:srgbClr val="0432FF"/>
                </a:solidFill>
                <a:latin typeface="Arial"/>
                <a:ea typeface="Arial"/>
                <a:cs typeface="Arial"/>
                <a:sym typeface="Arial"/>
              </a:rPr>
              <a:t>They pressure you to </a:t>
            </a:r>
            <a:br>
              <a:rPr lang="en-GB" sz="2500" b="1" i="0" u="none" strike="noStrike" cap="none">
                <a:solidFill>
                  <a:srgbClr val="0432FF"/>
                </a:solidFill>
                <a:latin typeface="Arial"/>
                <a:ea typeface="Arial"/>
                <a:cs typeface="Arial"/>
                <a:sym typeface="Arial"/>
              </a:rPr>
            </a:br>
            <a:r>
              <a:rPr lang="en-GB" sz="2500" b="1" i="0" u="none" strike="noStrike" cap="none">
                <a:solidFill>
                  <a:srgbClr val="0432FF"/>
                </a:solidFill>
                <a:latin typeface="Arial"/>
                <a:ea typeface="Arial"/>
                <a:cs typeface="Arial"/>
                <a:sym typeface="Arial"/>
              </a:rPr>
              <a:t>share sexual images</a:t>
            </a:r>
            <a:r>
              <a:rPr lang="en-GB" sz="2500" b="0" i="0" u="none" strike="noStrike" cap="none">
                <a:solidFill>
                  <a:srgbClr val="0432FF"/>
                </a:solidFill>
                <a:latin typeface="Arial"/>
                <a:ea typeface="Arial"/>
                <a:cs typeface="Arial"/>
                <a:sym typeface="Arial"/>
              </a:rPr>
              <a:t> – </a:t>
            </a:r>
            <a:br>
              <a:rPr lang="en-GB" sz="2500" b="0" i="0" u="none" strike="noStrike" cap="none">
                <a:solidFill>
                  <a:srgbClr val="0432FF"/>
                </a:solidFill>
                <a:latin typeface="Arial"/>
                <a:ea typeface="Arial"/>
                <a:cs typeface="Arial"/>
                <a:sym typeface="Arial"/>
              </a:rPr>
            </a:br>
            <a:r>
              <a:rPr lang="en-GB" sz="2500" b="0" i="0" u="none" strike="noStrike" cap="none">
                <a:solidFill>
                  <a:srgbClr val="0432FF"/>
                </a:solidFill>
                <a:latin typeface="Arial"/>
                <a:ea typeface="Arial"/>
                <a:cs typeface="Arial"/>
                <a:sym typeface="Arial"/>
              </a:rPr>
              <a:t>or get nasty, saying you’re </a:t>
            </a:r>
            <a:br>
              <a:rPr lang="en-GB" sz="2500" b="0" i="0" u="none" strike="noStrike" cap="none">
                <a:solidFill>
                  <a:srgbClr val="0432FF"/>
                </a:solidFill>
                <a:latin typeface="Arial"/>
                <a:ea typeface="Arial"/>
                <a:cs typeface="Arial"/>
                <a:sym typeface="Arial"/>
              </a:rPr>
            </a:br>
            <a:r>
              <a:rPr lang="en-GB" sz="2500" b="0" i="0" u="none" strike="noStrike" cap="none">
                <a:solidFill>
                  <a:srgbClr val="0432FF"/>
                </a:solidFill>
                <a:latin typeface="Arial"/>
                <a:ea typeface="Arial"/>
                <a:cs typeface="Arial"/>
                <a:sym typeface="Arial"/>
              </a:rPr>
              <a:t>boring if you don’t do it </a:t>
            </a:r>
            <a:endParaRPr sz="25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ial"/>
              <a:ea typeface="Arial"/>
              <a:cs typeface="Arial"/>
              <a:sym typeface="Arial"/>
            </a:endParaRPr>
          </a:p>
          <a:p>
            <a:pPr marL="432892" marR="0" lvl="0" indent="-323848" algn="l" rtl="0">
              <a:lnSpc>
                <a:spcPct val="100000"/>
              </a:lnSpc>
              <a:spcBef>
                <a:spcPts val="0"/>
              </a:spcBef>
              <a:spcAft>
                <a:spcPts val="0"/>
              </a:spcAft>
              <a:buClr>
                <a:srgbClr val="0432FF"/>
              </a:buClr>
              <a:buSzPts val="2500"/>
              <a:buFont typeface="Arial"/>
              <a:buChar char="•"/>
            </a:pPr>
            <a:r>
              <a:rPr lang="en-GB" sz="2500" b="1" i="0" u="none" strike="noStrike" cap="none">
                <a:solidFill>
                  <a:srgbClr val="0432FF"/>
                </a:solidFill>
                <a:latin typeface="Arial"/>
                <a:ea typeface="Arial"/>
                <a:cs typeface="Arial"/>
                <a:sym typeface="Arial"/>
              </a:rPr>
              <a:t>They tell you they’ve </a:t>
            </a:r>
            <a:br>
              <a:rPr lang="en-GB" sz="2500" b="1" i="0" u="none" strike="noStrike" cap="none">
                <a:solidFill>
                  <a:srgbClr val="0432FF"/>
                </a:solidFill>
                <a:latin typeface="Arial"/>
                <a:ea typeface="Arial"/>
                <a:cs typeface="Arial"/>
                <a:sym typeface="Arial"/>
              </a:rPr>
            </a:br>
            <a:r>
              <a:rPr lang="en-GB" sz="2500" b="1" i="0" u="none" strike="noStrike" cap="none">
                <a:solidFill>
                  <a:srgbClr val="0432FF"/>
                </a:solidFill>
                <a:latin typeface="Arial"/>
                <a:ea typeface="Arial"/>
                <a:cs typeface="Arial"/>
                <a:sym typeface="Arial"/>
              </a:rPr>
              <a:t>hacked you</a:t>
            </a:r>
            <a:r>
              <a:rPr lang="en-GB" sz="2500" b="0" i="0" u="none" strike="noStrike" cap="none">
                <a:solidFill>
                  <a:srgbClr val="0432FF"/>
                </a:solidFill>
                <a:latin typeface="Arial"/>
                <a:ea typeface="Arial"/>
                <a:cs typeface="Arial"/>
                <a:sym typeface="Arial"/>
              </a:rPr>
              <a:t>, or accessed </a:t>
            </a:r>
            <a:br>
              <a:rPr lang="en-GB" sz="2500" b="0" i="0" u="none" strike="noStrike" cap="none">
                <a:solidFill>
                  <a:srgbClr val="0432FF"/>
                </a:solidFill>
                <a:latin typeface="Arial"/>
                <a:ea typeface="Arial"/>
                <a:cs typeface="Arial"/>
                <a:sym typeface="Arial"/>
              </a:rPr>
            </a:br>
            <a:r>
              <a:rPr lang="en-GB" sz="2500" b="0" i="0" u="none" strike="noStrike" cap="none">
                <a:solidFill>
                  <a:srgbClr val="0432FF"/>
                </a:solidFill>
                <a:latin typeface="Arial"/>
                <a:ea typeface="Arial"/>
                <a:cs typeface="Arial"/>
                <a:sym typeface="Arial"/>
              </a:rPr>
              <a:t>your contacts </a:t>
            </a:r>
            <a:endParaRPr sz="2500" b="0" i="0" u="none" strike="noStrike" cap="none">
              <a:solidFill>
                <a:srgbClr val="000000"/>
              </a:solidFill>
              <a:latin typeface="Arial"/>
              <a:ea typeface="Arial"/>
              <a:cs typeface="Arial"/>
              <a:sym typeface="Arial"/>
            </a:endParaRPr>
          </a:p>
        </p:txBody>
      </p:sp>
      <p:pic>
        <p:nvPicPr>
          <p:cNvPr id="528" name="Google Shape;528;p40" descr="A black background with a black square&#10;&#10;Description automatically generated with medium confidence"/>
          <p:cNvPicPr preferRelativeResize="0"/>
          <p:nvPr/>
        </p:nvPicPr>
        <p:blipFill rotWithShape="1">
          <a:blip r:embed="rId4">
            <a:alphaModFix/>
          </a:blip>
          <a:srcRect t="36373" r="77152"/>
          <a:stretch/>
        </p:blipFill>
        <p:spPr>
          <a:xfrm flipH="1">
            <a:off x="10416211" y="4076286"/>
            <a:ext cx="1775789" cy="2781713"/>
          </a:xfrm>
          <a:prstGeom prst="rect">
            <a:avLst/>
          </a:prstGeom>
          <a:noFill/>
          <a:ln>
            <a:noFill/>
          </a:ln>
        </p:spPr>
      </p:pic>
      <p:pic>
        <p:nvPicPr>
          <p:cNvPr id="529" name="Google Shape;529;p40"/>
          <p:cNvPicPr preferRelativeResize="0"/>
          <p:nvPr/>
        </p:nvPicPr>
        <p:blipFill rotWithShape="1">
          <a:blip r:embed="rId5">
            <a:alphaModFix/>
          </a:blip>
          <a:srcRect/>
          <a:stretch/>
        </p:blipFill>
        <p:spPr>
          <a:xfrm>
            <a:off x="3992538" y="312375"/>
            <a:ext cx="4206931" cy="737500"/>
          </a:xfrm>
          <a:prstGeom prst="rect">
            <a:avLst/>
          </a:prstGeom>
          <a:noFill/>
          <a:ln>
            <a:noFill/>
          </a:ln>
        </p:spPr>
      </p:pic>
      <p:pic>
        <p:nvPicPr>
          <p:cNvPr id="530" name="Google Shape;530;p40"/>
          <p:cNvPicPr preferRelativeResize="0"/>
          <p:nvPr/>
        </p:nvPicPr>
        <p:blipFill rotWithShape="1">
          <a:blip r:embed="rId6">
            <a:alphaModFix/>
          </a:blip>
          <a:srcRect/>
          <a:stretch/>
        </p:blipFill>
        <p:spPr>
          <a:xfrm>
            <a:off x="2070927" y="940026"/>
            <a:ext cx="8050138" cy="737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5"/>
        <p:cNvGrpSpPr/>
        <p:nvPr/>
      </p:nvGrpSpPr>
      <p:grpSpPr>
        <a:xfrm>
          <a:off x="0" y="0"/>
          <a:ext cx="0" cy="0"/>
          <a:chOff x="0" y="0"/>
          <a:chExt cx="0" cy="0"/>
        </a:xfrm>
      </p:grpSpPr>
      <p:sp>
        <p:nvSpPr>
          <p:cNvPr id="536" name="Google Shape;536;g2f213c1349c_0_113"/>
          <p:cNvSpPr txBox="1"/>
          <p:nvPr/>
        </p:nvSpPr>
        <p:spPr>
          <a:xfrm>
            <a:off x="1375875" y="2189650"/>
            <a:ext cx="9513300" cy="403335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dk1"/>
                </a:solidFill>
                <a:latin typeface="Arial"/>
                <a:ea typeface="Arial"/>
                <a:cs typeface="Arial"/>
                <a:sym typeface="Arial"/>
              </a:rPr>
              <a:t>If you’re not comfortable, </a:t>
            </a:r>
            <a:r>
              <a:rPr lang="en-GB" sz="3000" b="1" i="0" u="none" strike="noStrike" cap="none">
                <a:solidFill>
                  <a:schemeClr val="dk1"/>
                </a:solidFill>
                <a:latin typeface="Arial"/>
                <a:ea typeface="Arial"/>
                <a:cs typeface="Arial"/>
                <a:sym typeface="Arial"/>
              </a:rPr>
              <a:t>end the chat immediately.</a:t>
            </a:r>
            <a:r>
              <a:rPr lang="en-GB" sz="3000" b="0" i="0" u="none" strike="noStrike" cap="none">
                <a:solidFill>
                  <a:schemeClr val="dk1"/>
                </a:solidFill>
                <a:latin typeface="Arial"/>
                <a:ea typeface="Arial"/>
                <a:cs typeface="Arial"/>
                <a:sym typeface="Arial"/>
              </a:rPr>
              <a:t> </a:t>
            </a:r>
            <a:br>
              <a:rPr lang="en-GB" sz="3000" b="0" i="0" u="none" strike="noStrike" cap="none">
                <a:solidFill>
                  <a:schemeClr val="dk1"/>
                </a:solidFill>
                <a:latin typeface="Arial"/>
                <a:ea typeface="Arial"/>
                <a:cs typeface="Arial"/>
                <a:sym typeface="Arial"/>
              </a:rPr>
            </a:br>
            <a:r>
              <a:rPr lang="en-GB" sz="3000" b="0" i="0" u="none" strike="noStrike" cap="none">
                <a:solidFill>
                  <a:schemeClr val="dk1"/>
                </a:solidFill>
                <a:latin typeface="Arial"/>
                <a:ea typeface="Arial"/>
                <a:cs typeface="Arial"/>
                <a:sym typeface="Arial"/>
              </a:rPr>
              <a:t>Don’t respond, just block and report them.</a:t>
            </a:r>
            <a:endParaRPr sz="30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dk1"/>
                </a:solidFill>
                <a:latin typeface="Arial"/>
                <a:ea typeface="Arial"/>
                <a:cs typeface="Arial"/>
                <a:sym typeface="Arial"/>
              </a:rPr>
              <a:t>And if you are being threatened in this way, </a:t>
            </a:r>
            <a:br>
              <a:rPr lang="en-GB" sz="3000" b="0" i="0" u="none" strike="noStrike" cap="none">
                <a:solidFill>
                  <a:schemeClr val="dk1"/>
                </a:solidFill>
                <a:latin typeface="Arial"/>
                <a:ea typeface="Arial"/>
                <a:cs typeface="Arial"/>
                <a:sym typeface="Arial"/>
              </a:rPr>
            </a:br>
            <a:r>
              <a:rPr lang="en-GB" sz="3000" b="1" i="0" u="none" strike="noStrike" cap="none">
                <a:solidFill>
                  <a:schemeClr val="dk1"/>
                </a:solidFill>
                <a:latin typeface="Arial"/>
                <a:ea typeface="Arial"/>
                <a:cs typeface="Arial"/>
                <a:sym typeface="Arial"/>
              </a:rPr>
              <a:t>remember it’s not your fault.</a:t>
            </a:r>
            <a:r>
              <a:rPr lang="en-GB" sz="3000" b="0" i="0" u="none" strike="noStrike" cap="none">
                <a:solidFill>
                  <a:schemeClr val="dk1"/>
                </a:solidFill>
                <a:latin typeface="Arial"/>
                <a:ea typeface="Arial"/>
                <a:cs typeface="Arial"/>
                <a:sym typeface="Arial"/>
              </a:rPr>
              <a:t> </a:t>
            </a:r>
            <a:endParaRPr sz="30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dk1"/>
                </a:solidFill>
                <a:latin typeface="Arial"/>
                <a:ea typeface="Arial"/>
                <a:cs typeface="Arial"/>
                <a:sym typeface="Arial"/>
              </a:rPr>
              <a:t>Stop all contact, tell a trusted adult – or report it </a:t>
            </a:r>
            <a:br>
              <a:rPr lang="en-GB" sz="3000" b="0" i="0" u="none" strike="noStrike" cap="none">
                <a:solidFill>
                  <a:schemeClr val="dk1"/>
                </a:solidFill>
                <a:latin typeface="Arial"/>
                <a:ea typeface="Arial"/>
                <a:cs typeface="Arial"/>
                <a:sym typeface="Arial"/>
              </a:rPr>
            </a:br>
            <a:r>
              <a:rPr lang="en-GB" sz="3000" b="0" i="0" u="none" strike="noStrike" cap="none">
                <a:solidFill>
                  <a:schemeClr val="dk1"/>
                </a:solidFill>
                <a:latin typeface="Arial"/>
                <a:ea typeface="Arial"/>
                <a:cs typeface="Arial"/>
                <a:sym typeface="Arial"/>
              </a:rPr>
              <a:t>to the police, either by calling 101 or online. </a:t>
            </a:r>
            <a:endParaRPr sz="3000" b="0" i="0" u="none" strike="noStrike" cap="none">
              <a:solidFill>
                <a:schemeClr val="dk1"/>
              </a:solidFill>
              <a:latin typeface="Arial"/>
              <a:ea typeface="Arial"/>
              <a:cs typeface="Arial"/>
              <a:sym typeface="Arial"/>
            </a:endParaRPr>
          </a:p>
        </p:txBody>
      </p:sp>
      <p:pic>
        <p:nvPicPr>
          <p:cNvPr id="537" name="Google Shape;537;g2f213c1349c_0_113"/>
          <p:cNvPicPr preferRelativeResize="0"/>
          <p:nvPr/>
        </p:nvPicPr>
        <p:blipFill rotWithShape="1">
          <a:blip r:embed="rId4">
            <a:alphaModFix/>
          </a:blip>
          <a:srcRect/>
          <a:stretch/>
        </p:blipFill>
        <p:spPr>
          <a:xfrm>
            <a:off x="0" y="0"/>
            <a:ext cx="12192000" cy="269241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2"/>
        <p:cNvGrpSpPr/>
        <p:nvPr/>
      </p:nvGrpSpPr>
      <p:grpSpPr>
        <a:xfrm>
          <a:off x="0" y="0"/>
          <a:ext cx="0" cy="0"/>
          <a:chOff x="0" y="0"/>
          <a:chExt cx="0" cy="0"/>
        </a:xfrm>
      </p:grpSpPr>
      <p:sp>
        <p:nvSpPr>
          <p:cNvPr id="543" name="Google Shape;543;p41"/>
          <p:cNvSpPr txBox="1"/>
          <p:nvPr/>
        </p:nvSpPr>
        <p:spPr>
          <a:xfrm>
            <a:off x="1139625" y="359975"/>
            <a:ext cx="4992900" cy="6498000"/>
          </a:xfrm>
          <a:prstGeom prst="rect">
            <a:avLst/>
          </a:prstGeom>
          <a:noFill/>
          <a:ln>
            <a:noFill/>
          </a:ln>
        </p:spPr>
        <p:txBody>
          <a:bodyPr spcFirstLastPara="1" wrap="square" lIns="360000" tIns="2160000" rIns="360000" bIns="0" anchor="t" anchorCtr="0">
            <a:normAutofit/>
          </a:bodyPr>
          <a:lstStyle/>
          <a:p>
            <a:pPr marL="89992" marR="0" lvl="0" indent="0" algn="l" rtl="0">
              <a:lnSpc>
                <a:spcPct val="100000"/>
              </a:lnSpc>
              <a:spcBef>
                <a:spcPts val="0"/>
              </a:spcBef>
              <a:spcAft>
                <a:spcPts val="0"/>
              </a:spcAft>
              <a:buClr>
                <a:srgbClr val="0432FF"/>
              </a:buClr>
              <a:buSzPts val="3200"/>
              <a:buFont typeface="Arial"/>
              <a:buNone/>
            </a:pPr>
            <a:r>
              <a:rPr lang="en-GB" sz="2000" b="0" i="0" u="none" strike="noStrike" cap="none">
                <a:solidFill>
                  <a:schemeClr val="dk1"/>
                </a:solidFill>
                <a:latin typeface="Arial"/>
                <a:ea typeface="Arial"/>
                <a:cs typeface="Arial"/>
                <a:sym typeface="Arial"/>
              </a:rPr>
              <a:t>At </a:t>
            </a:r>
            <a:r>
              <a:rPr lang="en-GB" sz="2000" b="1" i="0" u="none" strike="noStrike" cap="none">
                <a:solidFill>
                  <a:schemeClr val="dk1"/>
                </a:solidFill>
                <a:latin typeface="Arial"/>
                <a:ea typeface="Arial"/>
                <a:cs typeface="Arial"/>
                <a:sym typeface="Arial"/>
              </a:rPr>
              <a:t>[school name]</a:t>
            </a:r>
            <a:r>
              <a:rPr lang="en-GB" sz="2000" b="0" i="0" u="none" strike="noStrike" cap="none">
                <a:solidFill>
                  <a:schemeClr val="dk1"/>
                </a:solidFill>
                <a:latin typeface="Arial"/>
                <a:ea typeface="Arial"/>
                <a:cs typeface="Arial"/>
                <a:sym typeface="Arial"/>
              </a:rPr>
              <a:t>, we’re here </a:t>
            </a:r>
            <a:br>
              <a:rPr lang="en-GB" sz="2000" b="0" i="0" u="none" strike="noStrike" cap="none">
                <a:solidFill>
                  <a:schemeClr val="dk1"/>
                </a:solidFill>
                <a:latin typeface="Arial"/>
                <a:ea typeface="Arial"/>
                <a:cs typeface="Arial"/>
                <a:sym typeface="Arial"/>
              </a:rPr>
            </a:br>
            <a:r>
              <a:rPr lang="en-GB" sz="2000" b="0" i="0" u="none" strike="noStrike" cap="none">
                <a:solidFill>
                  <a:schemeClr val="dk1"/>
                </a:solidFill>
                <a:latin typeface="Arial"/>
                <a:ea typeface="Arial"/>
                <a:cs typeface="Arial"/>
                <a:sym typeface="Arial"/>
              </a:rPr>
              <a:t>to help you. Whether you’ve:</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457200" marR="0" lvl="0" indent="-355600" algn="l" rtl="0">
              <a:lnSpc>
                <a:spcPct val="100000"/>
              </a:lnSpc>
              <a:spcBef>
                <a:spcPts val="0"/>
              </a:spcBef>
              <a:spcAft>
                <a:spcPts val="0"/>
              </a:spcAft>
              <a:buClr>
                <a:schemeClr val="dk1"/>
              </a:buClr>
              <a:buSzPts val="2000"/>
              <a:buFont typeface="Arial"/>
              <a:buChar char="●"/>
            </a:pPr>
            <a:r>
              <a:rPr lang="en-GB" sz="2000" b="0" i="0" u="none" strike="noStrike" cap="none">
                <a:solidFill>
                  <a:schemeClr val="dk1"/>
                </a:solidFill>
                <a:latin typeface="Arial"/>
                <a:ea typeface="Arial"/>
                <a:cs typeface="Arial"/>
                <a:sym typeface="Arial"/>
              </a:rPr>
              <a:t>shared images of yourself</a:t>
            </a:r>
            <a:br>
              <a:rPr lang="en-GB" sz="2000" b="0" i="0" u="none" strike="noStrike" cap="none">
                <a:solidFill>
                  <a:schemeClr val="dk1"/>
                </a:solidFill>
                <a:latin typeface="Arial"/>
                <a:ea typeface="Arial"/>
                <a:cs typeface="Arial"/>
                <a:sym typeface="Arial"/>
              </a:rPr>
            </a:br>
            <a:endParaRPr sz="2000" b="0" i="0" u="none" strike="noStrike" cap="none">
              <a:solidFill>
                <a:schemeClr val="dk1"/>
              </a:solidFill>
              <a:latin typeface="Arial"/>
              <a:ea typeface="Arial"/>
              <a:cs typeface="Arial"/>
              <a:sym typeface="Arial"/>
            </a:endParaRPr>
          </a:p>
          <a:p>
            <a:pPr marL="457200" marR="0" lvl="0" indent="-355600" algn="l" rtl="0">
              <a:lnSpc>
                <a:spcPct val="100000"/>
              </a:lnSpc>
              <a:spcBef>
                <a:spcPts val="0"/>
              </a:spcBef>
              <a:spcAft>
                <a:spcPts val="0"/>
              </a:spcAft>
              <a:buClr>
                <a:schemeClr val="dk1"/>
              </a:buClr>
              <a:buSzPts val="2000"/>
              <a:buFont typeface="Arial"/>
              <a:buChar char="●"/>
            </a:pPr>
            <a:r>
              <a:rPr lang="en-GB" sz="2000" b="0" i="0" u="none" strike="noStrike" cap="none">
                <a:solidFill>
                  <a:schemeClr val="dk1"/>
                </a:solidFill>
                <a:latin typeface="Arial"/>
                <a:ea typeface="Arial"/>
                <a:cs typeface="Arial"/>
                <a:sym typeface="Arial"/>
              </a:rPr>
              <a:t>shared images of someone else</a:t>
            </a:r>
            <a:endParaRPr sz="20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457200" marR="0" lvl="0" indent="-355600" algn="l" rtl="0">
              <a:lnSpc>
                <a:spcPct val="100000"/>
              </a:lnSpc>
              <a:spcBef>
                <a:spcPts val="0"/>
              </a:spcBef>
              <a:spcAft>
                <a:spcPts val="0"/>
              </a:spcAft>
              <a:buClr>
                <a:schemeClr val="dk1"/>
              </a:buClr>
              <a:buSzPts val="2000"/>
              <a:buFont typeface="Arial"/>
              <a:buChar char="●"/>
            </a:pPr>
            <a:r>
              <a:rPr lang="en-GB" sz="2000" b="0" i="0" u="none" strike="noStrike" cap="none">
                <a:solidFill>
                  <a:schemeClr val="dk1"/>
                </a:solidFill>
                <a:latin typeface="Arial"/>
                <a:ea typeface="Arial"/>
                <a:cs typeface="Arial"/>
                <a:sym typeface="Arial"/>
              </a:rPr>
              <a:t>or seen nudes being shared</a:t>
            </a:r>
            <a:endParaRPr sz="2000" b="0" i="0" u="none" strike="noStrike" cap="none">
              <a:solidFill>
                <a:schemeClr val="dk1"/>
              </a:solidFill>
              <a:latin typeface="Arial"/>
              <a:ea typeface="Arial"/>
              <a:cs typeface="Arial"/>
              <a:sym typeface="Arial"/>
            </a:endParaRPr>
          </a:p>
        </p:txBody>
      </p:sp>
      <p:sp>
        <p:nvSpPr>
          <p:cNvPr id="544" name="Google Shape;544;p41"/>
          <p:cNvSpPr txBox="1"/>
          <p:nvPr/>
        </p:nvSpPr>
        <p:spPr>
          <a:xfrm>
            <a:off x="6834925" y="359875"/>
            <a:ext cx="4905900" cy="6498000"/>
          </a:xfrm>
          <a:prstGeom prst="rect">
            <a:avLst/>
          </a:prstGeom>
          <a:noFill/>
          <a:ln>
            <a:noFill/>
          </a:ln>
        </p:spPr>
        <p:txBody>
          <a:bodyPr spcFirstLastPara="1" wrap="square" lIns="360000" tIns="2160000" rIns="360000" bIns="0" anchor="t" anchorCtr="0">
            <a:normAutofit/>
          </a:bodyPr>
          <a:lstStyle/>
          <a:p>
            <a:pPr marL="89992" marR="0" lvl="0" indent="0" algn="l" rtl="0">
              <a:lnSpc>
                <a:spcPct val="100000"/>
              </a:lnSpc>
              <a:spcBef>
                <a:spcPts val="0"/>
              </a:spcBef>
              <a:spcAft>
                <a:spcPts val="0"/>
              </a:spcAft>
              <a:buClr>
                <a:srgbClr val="170D10"/>
              </a:buClr>
              <a:buSzPts val="3200"/>
              <a:buFont typeface="Arial"/>
              <a:buNone/>
            </a:pPr>
            <a:r>
              <a:rPr lang="en-GB" sz="2000" b="1" i="0" u="none" strike="noStrike" cap="none">
                <a:solidFill>
                  <a:srgbClr val="170D10"/>
                </a:solidFill>
                <a:latin typeface="Arial"/>
                <a:ea typeface="Arial"/>
                <a:cs typeface="Arial"/>
                <a:sym typeface="Arial"/>
              </a:rPr>
              <a:t>We can help you sort it – </a:t>
            </a:r>
            <a:br>
              <a:rPr lang="en-GB" sz="2000" b="1" i="0" u="none" strike="noStrike" cap="none">
                <a:solidFill>
                  <a:srgbClr val="170D10"/>
                </a:solidFill>
                <a:latin typeface="Arial"/>
                <a:ea typeface="Arial"/>
                <a:cs typeface="Arial"/>
                <a:sym typeface="Arial"/>
              </a:rPr>
            </a:br>
            <a:r>
              <a:rPr lang="en-GB" sz="2000" b="1" i="0" u="none" strike="noStrike" cap="none">
                <a:solidFill>
                  <a:srgbClr val="170D10"/>
                </a:solidFill>
                <a:latin typeface="Arial"/>
                <a:ea typeface="Arial"/>
                <a:cs typeface="Arial"/>
                <a:sym typeface="Arial"/>
              </a:rPr>
              <a:t>and keep everyone safe.</a:t>
            </a:r>
            <a:endParaRPr sz="2000" b="0" i="0" u="none" strike="noStrike" cap="none">
              <a:solidFill>
                <a:srgbClr val="000000"/>
              </a:solidFill>
              <a:latin typeface="Arial"/>
              <a:ea typeface="Arial"/>
              <a:cs typeface="Arial"/>
              <a:sym typeface="Arial"/>
            </a:endParaRPr>
          </a:p>
          <a:p>
            <a:pPr marL="432892" marR="0" lvl="0" indent="-139697" algn="l" rtl="0">
              <a:lnSpc>
                <a:spcPct val="100000"/>
              </a:lnSpc>
              <a:spcBef>
                <a:spcPts val="0"/>
              </a:spcBef>
              <a:spcAft>
                <a:spcPts val="0"/>
              </a:spcAft>
              <a:buClr>
                <a:schemeClr val="dk1"/>
              </a:buClr>
              <a:buSzPts val="3200"/>
              <a:buFont typeface="Arial"/>
              <a:buNone/>
            </a:pPr>
            <a:endParaRPr sz="2000" b="0" i="0" u="none" strike="noStrike" cap="none">
              <a:solidFill>
                <a:srgbClr val="170D10"/>
              </a:solidFill>
              <a:latin typeface="Arial"/>
              <a:ea typeface="Arial"/>
              <a:cs typeface="Arial"/>
              <a:sym typeface="Arial"/>
            </a:endParaRPr>
          </a:p>
          <a:p>
            <a:pPr marL="89992" marR="0" lvl="0" indent="0" algn="l" rtl="0">
              <a:lnSpc>
                <a:spcPct val="100000"/>
              </a:lnSpc>
              <a:spcBef>
                <a:spcPts val="0"/>
              </a:spcBef>
              <a:spcAft>
                <a:spcPts val="0"/>
              </a:spcAft>
              <a:buClr>
                <a:srgbClr val="170D10"/>
              </a:buClr>
              <a:buSzPts val="3200"/>
              <a:buFont typeface="Arial"/>
              <a:buNone/>
            </a:pPr>
            <a:r>
              <a:rPr lang="en-GB" sz="2000" b="0" i="0" u="none" strike="noStrike" cap="none">
                <a:solidFill>
                  <a:srgbClr val="170D10"/>
                </a:solidFill>
                <a:latin typeface="Arial"/>
                <a:ea typeface="Arial"/>
                <a:cs typeface="Arial"/>
                <a:sym typeface="Arial"/>
              </a:rPr>
              <a:t>Talk to </a:t>
            </a:r>
            <a:r>
              <a:rPr lang="en-GB" sz="2000" b="1" i="0" u="none" strike="noStrike" cap="none">
                <a:solidFill>
                  <a:srgbClr val="170D10"/>
                </a:solidFill>
                <a:latin typeface="Arial"/>
                <a:ea typeface="Arial"/>
                <a:cs typeface="Arial"/>
                <a:sym typeface="Arial"/>
              </a:rPr>
              <a:t>[DSL name] </a:t>
            </a:r>
            <a:br>
              <a:rPr lang="en-GB" sz="2000" b="0" i="0" u="none" strike="noStrike" cap="none">
                <a:solidFill>
                  <a:srgbClr val="170D10"/>
                </a:solidFill>
                <a:latin typeface="Arial"/>
                <a:ea typeface="Arial"/>
                <a:cs typeface="Arial"/>
                <a:sym typeface="Arial"/>
              </a:rPr>
            </a:br>
            <a:r>
              <a:rPr lang="en-GB" sz="2000" b="0" i="0" u="none" strike="noStrike" cap="none">
                <a:solidFill>
                  <a:srgbClr val="170D10"/>
                </a:solidFill>
                <a:latin typeface="Arial"/>
                <a:ea typeface="Arial"/>
                <a:cs typeface="Arial"/>
                <a:sym typeface="Arial"/>
              </a:rPr>
              <a:t>or </a:t>
            </a:r>
            <a:r>
              <a:rPr lang="en-GB" sz="2000" b="1" i="0" u="none" strike="noStrike" cap="none">
                <a:solidFill>
                  <a:srgbClr val="170D10"/>
                </a:solidFill>
                <a:latin typeface="Arial"/>
                <a:ea typeface="Arial"/>
                <a:cs typeface="Arial"/>
                <a:sym typeface="Arial"/>
              </a:rPr>
              <a:t>[teacher name]</a:t>
            </a:r>
            <a:r>
              <a:rPr lang="en-GB" sz="2000" b="0" i="0" u="none" strike="noStrike" cap="none">
                <a:solidFill>
                  <a:srgbClr val="170D10"/>
                </a:solidFill>
                <a:latin typeface="Arial"/>
                <a:ea typeface="Arial"/>
                <a:cs typeface="Arial"/>
                <a:sym typeface="Arial"/>
              </a:rPr>
              <a:t>.</a:t>
            </a:r>
            <a:endParaRPr sz="2000" b="0" i="0" u="none" strike="noStrike" cap="none">
              <a:solidFill>
                <a:srgbClr val="000000"/>
              </a:solidFill>
              <a:latin typeface="Arial"/>
              <a:ea typeface="Arial"/>
              <a:cs typeface="Arial"/>
              <a:sym typeface="Arial"/>
            </a:endParaRPr>
          </a:p>
        </p:txBody>
      </p:sp>
      <p:pic>
        <p:nvPicPr>
          <p:cNvPr id="545" name="Google Shape;545;p41"/>
          <p:cNvPicPr preferRelativeResize="0"/>
          <p:nvPr/>
        </p:nvPicPr>
        <p:blipFill rotWithShape="1">
          <a:blip r:embed="rId4">
            <a:alphaModFix/>
          </a:blip>
          <a:srcRect/>
          <a:stretch/>
        </p:blipFill>
        <p:spPr>
          <a:xfrm>
            <a:off x="-1" y="0"/>
            <a:ext cx="12192000" cy="1720850"/>
          </a:xfrm>
          <a:prstGeom prst="rect">
            <a:avLst/>
          </a:prstGeom>
          <a:noFill/>
          <a:ln>
            <a:noFill/>
          </a:ln>
        </p:spPr>
      </p:pic>
      <p:sp>
        <p:nvSpPr>
          <p:cNvPr id="546" name="Google Shape;546;p41"/>
          <p:cNvSpPr txBox="1"/>
          <p:nvPr/>
        </p:nvSpPr>
        <p:spPr>
          <a:xfrm>
            <a:off x="7272151" y="4365652"/>
            <a:ext cx="3012420" cy="1111198"/>
          </a:xfrm>
          <a:prstGeom prst="rect">
            <a:avLst/>
          </a:prstGeom>
          <a:solidFill>
            <a:srgbClr val="FF0000"/>
          </a:solidFill>
          <a:ln>
            <a:noFill/>
          </a:ln>
        </p:spPr>
        <p:txBody>
          <a:bodyPr spcFirstLastPara="1" wrap="square" lIns="90000" tIns="90000" rIns="90000" bIns="90000" anchor="ctr" anchorCtr="0">
            <a:noAutofit/>
          </a:bodyPr>
          <a:lstStyle/>
          <a:p>
            <a:pPr marL="0" marR="0" lvl="0" indent="0" algn="ctr" rtl="0">
              <a:lnSpc>
                <a:spcPct val="100000"/>
              </a:lnSpc>
              <a:spcBef>
                <a:spcPts val="0"/>
              </a:spcBef>
              <a:spcAft>
                <a:spcPts val="0"/>
              </a:spcAft>
              <a:buNone/>
            </a:pPr>
            <a:r>
              <a:rPr lang="en-GB" sz="2000" b="1" i="0" u="none" strike="noStrike" cap="none">
                <a:solidFill>
                  <a:srgbClr val="FFFFFF"/>
                </a:solidFill>
                <a:latin typeface="Helvetica Neue"/>
                <a:ea typeface="Helvetica Neue"/>
                <a:cs typeface="Helvetica Neue"/>
                <a:sym typeface="Helvetica Neue"/>
              </a:rPr>
              <a:t>Add school logo here.</a:t>
            </a:r>
            <a:endParaRPr/>
          </a:p>
          <a:p>
            <a:pPr marL="0" marR="0" lvl="0" indent="0" algn="ctr" rtl="0">
              <a:lnSpc>
                <a:spcPct val="100000"/>
              </a:lnSpc>
              <a:spcBef>
                <a:spcPts val="0"/>
              </a:spcBef>
              <a:spcAft>
                <a:spcPts val="0"/>
              </a:spcAft>
              <a:buNone/>
            </a:pPr>
            <a:r>
              <a:rPr lang="en-GB" sz="2000" b="1" i="0" u="none" strike="noStrike" cap="none">
                <a:solidFill>
                  <a:srgbClr val="FFFFFF"/>
                </a:solidFill>
                <a:latin typeface="Helvetica Neue"/>
                <a:ea typeface="Helvetica Neue"/>
                <a:cs typeface="Helvetica Neue"/>
                <a:sym typeface="Helvetica Neue"/>
              </a:rPr>
              <a:t>Remove this note before presentation.</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1"/>
        <p:cNvGrpSpPr/>
        <p:nvPr/>
      </p:nvGrpSpPr>
      <p:grpSpPr>
        <a:xfrm>
          <a:off x="0" y="0"/>
          <a:ext cx="0" cy="0"/>
          <a:chOff x="0" y="0"/>
          <a:chExt cx="0" cy="0"/>
        </a:xfrm>
      </p:grpSpPr>
      <p:sp>
        <p:nvSpPr>
          <p:cNvPr id="552" name="Google Shape;552;p42"/>
          <p:cNvSpPr txBox="1"/>
          <p:nvPr/>
        </p:nvSpPr>
        <p:spPr>
          <a:xfrm>
            <a:off x="-1" y="0"/>
            <a:ext cx="6096000" cy="6858000"/>
          </a:xfrm>
          <a:prstGeom prst="rect">
            <a:avLst/>
          </a:prstGeom>
          <a:noFill/>
          <a:ln>
            <a:noFill/>
          </a:ln>
        </p:spPr>
        <p:txBody>
          <a:bodyPr spcFirstLastPara="1" wrap="square" lIns="360000" tIns="2160000" rIns="360000" bIns="0" anchor="t" anchorCtr="0">
            <a:normAutofit/>
          </a:bodyPr>
          <a:lstStyle/>
          <a:p>
            <a:pPr marL="0" marR="0" lvl="0" indent="0" algn="ctr" rtl="0">
              <a:lnSpc>
                <a:spcPct val="100000"/>
              </a:lnSpc>
              <a:spcBef>
                <a:spcPts val="0"/>
              </a:spcBef>
              <a:spcAft>
                <a:spcPts val="0"/>
              </a:spcAft>
              <a:buClr>
                <a:srgbClr val="0432FF"/>
              </a:buClr>
              <a:buSzPts val="3200"/>
              <a:buFont typeface="Arial"/>
              <a:buNone/>
            </a:pPr>
            <a:r>
              <a:rPr lang="en-GB" sz="2500" b="0" i="0" u="none" strike="noStrike" cap="none">
                <a:solidFill>
                  <a:schemeClr val="dk1"/>
                </a:solidFill>
                <a:latin typeface="Arial"/>
                <a:ea typeface="Arial"/>
                <a:cs typeface="Arial"/>
                <a:sym typeface="Arial"/>
              </a:rPr>
              <a:t>Remember, if you need to get an image of you taken off the internet, use Report Remove.</a:t>
            </a:r>
            <a:endParaRPr sz="2500" b="0" i="0" u="none" strike="noStrike" cap="none">
              <a:solidFill>
                <a:schemeClr val="dk1"/>
              </a:solidFill>
              <a:latin typeface="Arial"/>
              <a:ea typeface="Arial"/>
              <a:cs typeface="Arial"/>
              <a:sym typeface="Arial"/>
            </a:endParaRPr>
          </a:p>
          <a:p>
            <a:pPr marL="0" marR="0" lvl="0" indent="0" algn="ctr" rtl="0">
              <a:lnSpc>
                <a:spcPct val="100000"/>
              </a:lnSpc>
              <a:spcBef>
                <a:spcPts val="1200"/>
              </a:spcBef>
              <a:spcAft>
                <a:spcPts val="0"/>
              </a:spcAft>
              <a:buClr>
                <a:srgbClr val="170D10"/>
              </a:buClr>
              <a:buSzPts val="3200"/>
              <a:buFont typeface="Arial"/>
              <a:buNone/>
            </a:pPr>
            <a:r>
              <a:rPr lang="en-GB" sz="2500" b="1" i="0" u="none" strike="noStrike" cap="none">
                <a:solidFill>
                  <a:srgbClr val="170D10"/>
                </a:solidFill>
                <a:latin typeface="Arial"/>
                <a:ea typeface="Arial"/>
                <a:cs typeface="Arial"/>
                <a:sym typeface="Arial"/>
              </a:rPr>
              <a:t>It’s safe, easy to do </a:t>
            </a:r>
            <a:br>
              <a:rPr lang="en-GB" sz="2500" b="1" i="0" u="none" strike="noStrike" cap="none">
                <a:solidFill>
                  <a:srgbClr val="170D10"/>
                </a:solidFill>
                <a:latin typeface="Arial"/>
                <a:ea typeface="Arial"/>
                <a:cs typeface="Arial"/>
                <a:sym typeface="Arial"/>
              </a:rPr>
            </a:br>
            <a:r>
              <a:rPr lang="en-GB" sz="2500" b="1" i="0" u="none" strike="noStrike" cap="none">
                <a:solidFill>
                  <a:srgbClr val="170D10"/>
                </a:solidFill>
                <a:latin typeface="Arial"/>
                <a:ea typeface="Arial"/>
                <a:cs typeface="Arial"/>
                <a:sym typeface="Arial"/>
              </a:rPr>
              <a:t>and totally free.</a:t>
            </a:r>
            <a:endParaRPr sz="2500" b="0" i="0" u="none" strike="noStrike" cap="none">
              <a:solidFill>
                <a:srgbClr val="000000"/>
              </a:solidFill>
              <a:latin typeface="Arial"/>
              <a:ea typeface="Arial"/>
              <a:cs typeface="Arial"/>
              <a:sym typeface="Arial"/>
            </a:endParaRPr>
          </a:p>
        </p:txBody>
      </p:sp>
      <p:pic>
        <p:nvPicPr>
          <p:cNvPr id="553" name="Google Shape;553;p42" descr="A close up of a vegetable&#10;&#10;Description automatically generated"/>
          <p:cNvPicPr preferRelativeResize="0"/>
          <p:nvPr/>
        </p:nvPicPr>
        <p:blipFill rotWithShape="1">
          <a:blip r:embed="rId4">
            <a:alphaModFix/>
          </a:blip>
          <a:srcRect/>
          <a:stretch/>
        </p:blipFill>
        <p:spPr>
          <a:xfrm>
            <a:off x="6095998" y="1"/>
            <a:ext cx="6096000" cy="6858003"/>
          </a:xfrm>
          <a:prstGeom prst="rect">
            <a:avLst/>
          </a:prstGeom>
          <a:noFill/>
          <a:ln>
            <a:noFill/>
          </a:ln>
        </p:spPr>
      </p:pic>
      <p:pic>
        <p:nvPicPr>
          <p:cNvPr id="554" name="Google Shape;554;p42" descr="Report remove in a blue text bubble"/>
          <p:cNvPicPr preferRelativeResize="0"/>
          <p:nvPr/>
        </p:nvPicPr>
        <p:blipFill rotWithShape="1">
          <a:blip r:embed="rId5">
            <a:alphaModFix/>
          </a:blip>
          <a:srcRect/>
          <a:stretch/>
        </p:blipFill>
        <p:spPr>
          <a:xfrm>
            <a:off x="1962904" y="4498885"/>
            <a:ext cx="2170181" cy="1714867"/>
          </a:xfrm>
          <a:prstGeom prst="rect">
            <a:avLst/>
          </a:prstGeom>
          <a:noFill/>
          <a:ln>
            <a:noFill/>
          </a:ln>
        </p:spPr>
      </p:pic>
      <p:pic>
        <p:nvPicPr>
          <p:cNvPr id="555" name="Google Shape;555;p42"/>
          <p:cNvPicPr preferRelativeResize="0"/>
          <p:nvPr/>
        </p:nvPicPr>
        <p:blipFill rotWithShape="1">
          <a:blip r:embed="rId6">
            <a:alphaModFix/>
          </a:blip>
          <a:srcRect/>
          <a:stretch/>
        </p:blipFill>
        <p:spPr>
          <a:xfrm>
            <a:off x="462919" y="506525"/>
            <a:ext cx="5170149" cy="11999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0"/>
        <p:cNvGrpSpPr/>
        <p:nvPr/>
      </p:nvGrpSpPr>
      <p:grpSpPr>
        <a:xfrm>
          <a:off x="0" y="0"/>
          <a:ext cx="0" cy="0"/>
          <a:chOff x="0" y="0"/>
          <a:chExt cx="0" cy="0"/>
        </a:xfrm>
      </p:grpSpPr>
      <p:pic>
        <p:nvPicPr>
          <p:cNvPr id="561" name="Google Shape;561;p43" descr="A blue and black logo&#10;&#10;Description automatically generated"/>
          <p:cNvPicPr preferRelativeResize="0"/>
          <p:nvPr/>
        </p:nvPicPr>
        <p:blipFill rotWithShape="1">
          <a:blip r:embed="rId4">
            <a:alphaModFix/>
          </a:blip>
          <a:srcRect/>
          <a:stretch/>
        </p:blipFill>
        <p:spPr>
          <a:xfrm>
            <a:off x="3511665" y="2934023"/>
            <a:ext cx="1739725" cy="515475"/>
          </a:xfrm>
          <a:prstGeom prst="rect">
            <a:avLst/>
          </a:prstGeom>
          <a:noFill/>
          <a:ln>
            <a:noFill/>
          </a:ln>
        </p:spPr>
      </p:pic>
      <p:pic>
        <p:nvPicPr>
          <p:cNvPr id="562" name="Google Shape;562;p43"/>
          <p:cNvPicPr preferRelativeResize="0"/>
          <p:nvPr/>
        </p:nvPicPr>
        <p:blipFill rotWithShape="1">
          <a:blip r:embed="rId5">
            <a:alphaModFix/>
          </a:blip>
          <a:srcRect/>
          <a:stretch/>
        </p:blipFill>
        <p:spPr>
          <a:xfrm>
            <a:off x="807188" y="3076725"/>
            <a:ext cx="1670525" cy="331450"/>
          </a:xfrm>
          <a:prstGeom prst="rect">
            <a:avLst/>
          </a:prstGeom>
          <a:noFill/>
          <a:ln>
            <a:noFill/>
          </a:ln>
        </p:spPr>
      </p:pic>
      <p:pic>
        <p:nvPicPr>
          <p:cNvPr id="563" name="Google Shape;563;p43"/>
          <p:cNvPicPr preferRelativeResize="0"/>
          <p:nvPr/>
        </p:nvPicPr>
        <p:blipFill rotWithShape="1">
          <a:blip r:embed="rId6">
            <a:alphaModFix/>
          </a:blip>
          <a:srcRect/>
          <a:stretch/>
        </p:blipFill>
        <p:spPr>
          <a:xfrm>
            <a:off x="9302902" y="3015187"/>
            <a:ext cx="1753194" cy="454525"/>
          </a:xfrm>
          <a:prstGeom prst="rect">
            <a:avLst/>
          </a:prstGeom>
          <a:noFill/>
          <a:ln>
            <a:noFill/>
          </a:ln>
        </p:spPr>
      </p:pic>
      <p:sp>
        <p:nvSpPr>
          <p:cNvPr id="564" name="Google Shape;564;p43"/>
          <p:cNvSpPr txBox="1"/>
          <p:nvPr/>
        </p:nvSpPr>
        <p:spPr>
          <a:xfrm>
            <a:off x="636300" y="3486525"/>
            <a:ext cx="2326500" cy="1287600"/>
          </a:xfrm>
          <a:prstGeom prst="rect">
            <a:avLst/>
          </a:prstGeom>
          <a:noFill/>
          <a:ln>
            <a:noFill/>
          </a:ln>
        </p:spPr>
        <p:txBody>
          <a:bodyPr spcFirstLastPara="1" wrap="square" lIns="91425" tIns="91425" rIns="91425" bIns="91425" anchor="t" anchorCtr="0">
            <a:noAutofit/>
          </a:bodyPr>
          <a:lstStyle/>
          <a:p>
            <a:pPr marL="89992" marR="0" lvl="0" indent="0" algn="l" rtl="0">
              <a:lnSpc>
                <a:spcPct val="100000"/>
              </a:lnSpc>
              <a:spcBef>
                <a:spcPts val="0"/>
              </a:spcBef>
              <a:spcAft>
                <a:spcPts val="0"/>
              </a:spcAft>
              <a:buClr>
                <a:srgbClr val="0432FF"/>
              </a:buClr>
              <a:buSzPts val="3200"/>
              <a:buFont typeface="Arial"/>
              <a:buNone/>
            </a:pPr>
            <a:r>
              <a:rPr lang="en-GB" sz="2000" b="0" i="0" u="none" strike="noStrike" cap="none">
                <a:solidFill>
                  <a:schemeClr val="dk1"/>
                </a:solidFill>
                <a:latin typeface="Arial"/>
                <a:ea typeface="Arial"/>
                <a:cs typeface="Arial"/>
                <a:sym typeface="Arial"/>
              </a:rPr>
              <a:t>Call for free on </a:t>
            </a:r>
            <a:br>
              <a:rPr lang="en-GB" sz="2000" b="0" i="0" u="none" strike="noStrike" cap="none">
                <a:solidFill>
                  <a:schemeClr val="dk1"/>
                </a:solidFill>
                <a:latin typeface="Arial"/>
                <a:ea typeface="Arial"/>
                <a:cs typeface="Arial"/>
                <a:sym typeface="Arial"/>
              </a:rPr>
            </a:br>
            <a:r>
              <a:rPr lang="en-GB" sz="2000" b="0" i="0" u="none" strike="noStrike" cap="none">
                <a:solidFill>
                  <a:schemeClr val="dk1"/>
                </a:solidFill>
                <a:latin typeface="Arial"/>
                <a:ea typeface="Arial"/>
                <a:cs typeface="Arial"/>
                <a:sym typeface="Arial"/>
              </a:rPr>
              <a:t>0800 1111 or </a:t>
            </a:r>
            <a:br>
              <a:rPr lang="en-GB" sz="2000" b="0" i="0" u="none" strike="noStrike" cap="none">
                <a:solidFill>
                  <a:schemeClr val="dk1"/>
                </a:solidFill>
                <a:latin typeface="Arial"/>
                <a:ea typeface="Arial"/>
                <a:cs typeface="Arial"/>
                <a:sym typeface="Arial"/>
              </a:rPr>
            </a:br>
            <a:r>
              <a:rPr lang="en-GB" sz="2000" b="0" i="0" u="none" strike="noStrike" cap="none">
                <a:solidFill>
                  <a:schemeClr val="dk1"/>
                </a:solidFill>
                <a:latin typeface="Arial"/>
                <a:ea typeface="Arial"/>
                <a:cs typeface="Arial"/>
                <a:sym typeface="Arial"/>
              </a:rPr>
              <a:t>search: </a:t>
            </a:r>
            <a:r>
              <a:rPr lang="en-GB" sz="2000" b="1" i="0" u="none" strike="noStrike" cap="none">
                <a:solidFill>
                  <a:schemeClr val="dk1"/>
                </a:solidFill>
                <a:uFill>
                  <a:noFill/>
                </a:uFill>
                <a:latin typeface="Arial"/>
                <a:ea typeface="Arial"/>
                <a:cs typeface="Arial"/>
                <a:sym typeface="Arial"/>
                <a:hlinkClick r:id="rId7">
                  <a:extLst>
                    <a:ext uri="{A12FA001-AC4F-418D-AE19-62706E023703}">
                      <ahyp:hlinkClr xmlns:ahyp="http://schemas.microsoft.com/office/drawing/2018/hyperlinkcolor" val="tx"/>
                    </a:ext>
                  </a:extLst>
                </a:hlinkClick>
              </a:rPr>
              <a:t>Childline</a:t>
            </a:r>
            <a:endParaRPr sz="2800" b="1" i="0" u="none" strike="noStrike" cap="none">
              <a:solidFill>
                <a:schemeClr val="dk1"/>
              </a:solidFill>
              <a:latin typeface="Arial"/>
              <a:ea typeface="Arial"/>
              <a:cs typeface="Arial"/>
              <a:sym typeface="Arial"/>
            </a:endParaRPr>
          </a:p>
        </p:txBody>
      </p:sp>
      <p:sp>
        <p:nvSpPr>
          <p:cNvPr id="565" name="Google Shape;565;p43"/>
          <p:cNvSpPr txBox="1"/>
          <p:nvPr/>
        </p:nvSpPr>
        <p:spPr>
          <a:xfrm>
            <a:off x="3340775" y="3479550"/>
            <a:ext cx="2640300" cy="1287600"/>
          </a:xfrm>
          <a:prstGeom prst="rect">
            <a:avLst/>
          </a:prstGeom>
          <a:noFill/>
          <a:ln>
            <a:noFill/>
          </a:ln>
        </p:spPr>
        <p:txBody>
          <a:bodyPr spcFirstLastPara="1" wrap="square" lIns="91425" tIns="91425" rIns="91425" bIns="91425" anchor="t" anchorCtr="0">
            <a:noAutofit/>
          </a:bodyPr>
          <a:lstStyle/>
          <a:p>
            <a:pPr marL="89992"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Arial"/>
                <a:ea typeface="Arial"/>
                <a:cs typeface="Arial"/>
                <a:sym typeface="Arial"/>
              </a:rPr>
              <a:t>Get advice about </a:t>
            </a:r>
            <a:endParaRPr sz="2000" b="0" i="0" u="none" strike="noStrike" cap="none">
              <a:solidFill>
                <a:schemeClr val="dk1"/>
              </a:solidFill>
              <a:latin typeface="Arial"/>
              <a:ea typeface="Arial"/>
              <a:cs typeface="Arial"/>
              <a:sym typeface="Arial"/>
            </a:endParaRPr>
          </a:p>
          <a:p>
            <a:pPr marL="89992"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Arial"/>
                <a:ea typeface="Arial"/>
                <a:cs typeface="Arial"/>
                <a:sym typeface="Arial"/>
              </a:rPr>
              <a:t>harmful sexual behaviour at </a:t>
            </a:r>
            <a:br>
              <a:rPr lang="en-GB" sz="2000" b="0" i="0" u="none" strike="noStrike" cap="none">
                <a:solidFill>
                  <a:schemeClr val="dk1"/>
                </a:solidFill>
                <a:latin typeface="Arial"/>
                <a:ea typeface="Arial"/>
                <a:cs typeface="Arial"/>
                <a:sym typeface="Arial"/>
              </a:rPr>
            </a:br>
            <a:r>
              <a:rPr lang="en-GB" sz="2000" b="0" i="0" u="none" strike="noStrike" cap="none">
                <a:solidFill>
                  <a:schemeClr val="dk1"/>
                </a:solidFill>
                <a:latin typeface="Arial"/>
                <a:ea typeface="Arial"/>
                <a:cs typeface="Arial"/>
                <a:sym typeface="Arial"/>
              </a:rPr>
              <a:t>Shore – visit </a:t>
            </a:r>
            <a:r>
              <a:rPr lang="en-GB" sz="2000" b="1" i="0" u="sng" strike="noStrike" cap="none">
                <a:solidFill>
                  <a:schemeClr val="dk1"/>
                </a:solidFill>
                <a:latin typeface="Arial"/>
                <a:ea typeface="Arial"/>
                <a:cs typeface="Arial"/>
                <a:sym typeface="Arial"/>
                <a:hlinkClick r:id="rId8">
                  <a:extLst>
                    <a:ext uri="{A12FA001-AC4F-418D-AE19-62706E023703}">
                      <ahyp:hlinkClr xmlns:ahyp="http://schemas.microsoft.com/office/drawing/2018/hyperlinkcolor" val="tx"/>
                    </a:ext>
                  </a:extLst>
                </a:hlinkClick>
              </a:rPr>
              <a:t>shorespace.org.uk</a:t>
            </a:r>
            <a:endParaRPr sz="2000" b="1" i="0" u="sng" strike="noStrike" cap="none">
              <a:solidFill>
                <a:schemeClr val="dk1"/>
              </a:solidFill>
              <a:latin typeface="Arial"/>
              <a:ea typeface="Arial"/>
              <a:cs typeface="Arial"/>
              <a:sym typeface="Arial"/>
            </a:endParaRPr>
          </a:p>
          <a:p>
            <a:pPr marL="89992"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p:txBody>
      </p:sp>
      <p:sp>
        <p:nvSpPr>
          <p:cNvPr id="566" name="Google Shape;566;p43"/>
          <p:cNvSpPr txBox="1"/>
          <p:nvPr/>
        </p:nvSpPr>
        <p:spPr>
          <a:xfrm>
            <a:off x="9141397" y="3499175"/>
            <a:ext cx="2364000" cy="1287600"/>
          </a:xfrm>
          <a:prstGeom prst="rect">
            <a:avLst/>
          </a:prstGeom>
          <a:noFill/>
          <a:ln>
            <a:noFill/>
          </a:ln>
        </p:spPr>
        <p:txBody>
          <a:bodyPr spcFirstLastPara="1" wrap="square" lIns="91425" tIns="91425" rIns="91425" bIns="91425" anchor="t" anchorCtr="0">
            <a:noAutofit/>
          </a:bodyPr>
          <a:lstStyle/>
          <a:p>
            <a:pPr marL="89992"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Arial"/>
                <a:ea typeface="Arial"/>
                <a:cs typeface="Arial"/>
                <a:sym typeface="Arial"/>
              </a:rPr>
              <a:t>Contact the police </a:t>
            </a:r>
            <a:endParaRPr sz="2000" b="0" i="0" u="none" strike="noStrike" cap="none">
              <a:solidFill>
                <a:schemeClr val="dk1"/>
              </a:solidFill>
              <a:latin typeface="Arial"/>
              <a:ea typeface="Arial"/>
              <a:cs typeface="Arial"/>
              <a:sym typeface="Arial"/>
            </a:endParaRPr>
          </a:p>
          <a:p>
            <a:pPr marL="89992"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Arial"/>
                <a:ea typeface="Arial"/>
                <a:cs typeface="Arial"/>
                <a:sym typeface="Arial"/>
              </a:rPr>
              <a:t>on 101, or call 999 </a:t>
            </a:r>
            <a:endParaRPr sz="2000" b="0" i="0" u="none" strike="noStrike" cap="none">
              <a:solidFill>
                <a:schemeClr val="dk1"/>
              </a:solidFill>
              <a:latin typeface="Arial"/>
              <a:ea typeface="Arial"/>
              <a:cs typeface="Arial"/>
              <a:sym typeface="Arial"/>
            </a:endParaRPr>
          </a:p>
          <a:p>
            <a:pPr marL="89992"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Arial"/>
                <a:ea typeface="Arial"/>
                <a:cs typeface="Arial"/>
                <a:sym typeface="Arial"/>
              </a:rPr>
              <a:t>in an emergency</a:t>
            </a:r>
            <a:endParaRPr sz="2000" b="0" i="0" u="none" strike="noStrike" cap="none">
              <a:solidFill>
                <a:schemeClr val="dk1"/>
              </a:solidFill>
              <a:latin typeface="Arial"/>
              <a:ea typeface="Arial"/>
              <a:cs typeface="Arial"/>
              <a:sym typeface="Arial"/>
            </a:endParaRPr>
          </a:p>
        </p:txBody>
      </p:sp>
      <p:pic>
        <p:nvPicPr>
          <p:cNvPr id="567" name="Google Shape;567;p43"/>
          <p:cNvPicPr preferRelativeResize="0"/>
          <p:nvPr/>
        </p:nvPicPr>
        <p:blipFill rotWithShape="1">
          <a:blip r:embed="rId9">
            <a:alphaModFix/>
          </a:blip>
          <a:srcRect l="9237" t="7925" r="13266" b="65891"/>
          <a:stretch/>
        </p:blipFill>
        <p:spPr>
          <a:xfrm>
            <a:off x="6243295" y="2953650"/>
            <a:ext cx="1606325" cy="454525"/>
          </a:xfrm>
          <a:prstGeom prst="rect">
            <a:avLst/>
          </a:prstGeom>
          <a:noFill/>
          <a:ln>
            <a:noFill/>
          </a:ln>
        </p:spPr>
      </p:pic>
      <p:sp>
        <p:nvSpPr>
          <p:cNvPr id="568" name="Google Shape;568;p43"/>
          <p:cNvSpPr txBox="1"/>
          <p:nvPr/>
        </p:nvSpPr>
        <p:spPr>
          <a:xfrm>
            <a:off x="6201753" y="3486525"/>
            <a:ext cx="2638800" cy="1287600"/>
          </a:xfrm>
          <a:prstGeom prst="rect">
            <a:avLst/>
          </a:prstGeom>
          <a:noFill/>
          <a:ln>
            <a:noFill/>
          </a:ln>
        </p:spPr>
        <p:txBody>
          <a:bodyPr spcFirstLastPara="1" wrap="square" lIns="91425" tIns="91425" rIns="91425" bIns="91425" anchor="t" anchorCtr="0">
            <a:noAutofit/>
          </a:bodyPr>
          <a:lstStyle/>
          <a:p>
            <a:pPr marL="89992"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Arial"/>
                <a:ea typeface="Arial"/>
                <a:cs typeface="Arial"/>
                <a:sym typeface="Arial"/>
              </a:rPr>
              <a:t>Get free, confidential 24/7 text support </a:t>
            </a:r>
            <a:br>
              <a:rPr lang="en-GB" sz="2000" b="0" i="0" u="none" strike="noStrike" cap="none">
                <a:solidFill>
                  <a:schemeClr val="dk1"/>
                </a:solidFill>
                <a:latin typeface="Arial"/>
                <a:ea typeface="Arial"/>
                <a:cs typeface="Arial"/>
                <a:sym typeface="Arial"/>
              </a:rPr>
            </a:br>
            <a:r>
              <a:rPr lang="en-GB" sz="2000" b="0" i="0" u="none" strike="noStrike" cap="none">
                <a:solidFill>
                  <a:schemeClr val="dk1"/>
                </a:solidFill>
                <a:latin typeface="Arial"/>
                <a:ea typeface="Arial"/>
                <a:cs typeface="Arial"/>
                <a:sym typeface="Arial"/>
              </a:rPr>
              <a:t>if you’re struggling – just text SHOUT </a:t>
            </a:r>
            <a:br>
              <a:rPr lang="en-GB" sz="2000" b="0" i="0" u="none" strike="noStrike" cap="none">
                <a:solidFill>
                  <a:schemeClr val="dk1"/>
                </a:solidFill>
                <a:latin typeface="Arial"/>
                <a:ea typeface="Arial"/>
                <a:cs typeface="Arial"/>
                <a:sym typeface="Arial"/>
              </a:rPr>
            </a:br>
            <a:r>
              <a:rPr lang="en-GB" sz="2000" b="0" i="0" u="none" strike="noStrike" cap="none">
                <a:solidFill>
                  <a:schemeClr val="dk1"/>
                </a:solidFill>
                <a:latin typeface="Arial"/>
                <a:ea typeface="Arial"/>
                <a:cs typeface="Arial"/>
                <a:sym typeface="Arial"/>
              </a:rPr>
              <a:t>to 85258</a:t>
            </a:r>
            <a:endParaRPr sz="2000" b="0" i="0" u="none" strike="noStrike" cap="none">
              <a:solidFill>
                <a:schemeClr val="dk1"/>
              </a:solidFill>
              <a:latin typeface="Arial"/>
              <a:ea typeface="Arial"/>
              <a:cs typeface="Arial"/>
              <a:sym typeface="Arial"/>
            </a:endParaRPr>
          </a:p>
        </p:txBody>
      </p:sp>
      <p:pic>
        <p:nvPicPr>
          <p:cNvPr id="569" name="Google Shape;569;p43"/>
          <p:cNvPicPr preferRelativeResize="0"/>
          <p:nvPr/>
        </p:nvPicPr>
        <p:blipFill rotWithShape="1">
          <a:blip r:embed="rId10">
            <a:alphaModFix/>
          </a:blip>
          <a:srcRect/>
          <a:stretch/>
        </p:blipFill>
        <p:spPr>
          <a:xfrm>
            <a:off x="2202438" y="231225"/>
            <a:ext cx="7990324" cy="17442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432FF"/>
        </a:solidFill>
        <a:effectLst/>
      </p:bgPr>
    </p:bg>
    <p:spTree>
      <p:nvGrpSpPr>
        <p:cNvPr id="1" name="Shape 574"/>
        <p:cNvGrpSpPr/>
        <p:nvPr/>
      </p:nvGrpSpPr>
      <p:grpSpPr>
        <a:xfrm>
          <a:off x="0" y="0"/>
          <a:ext cx="0" cy="0"/>
          <a:chOff x="0" y="0"/>
          <a:chExt cx="0" cy="0"/>
        </a:xfrm>
      </p:grpSpPr>
      <p:pic>
        <p:nvPicPr>
          <p:cNvPr id="575" name="Google Shape;575;p44"/>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576" name="Google Shape;576;p44"/>
          <p:cNvPicPr preferRelativeResize="0"/>
          <p:nvPr/>
        </p:nvPicPr>
        <p:blipFill rotWithShape="1">
          <a:blip r:embed="rId4">
            <a:alphaModFix/>
          </a:blip>
          <a:srcRect t="27051" r="52359" b="5838"/>
          <a:stretch/>
        </p:blipFill>
        <p:spPr>
          <a:xfrm flipH="1">
            <a:off x="9276522" y="4547819"/>
            <a:ext cx="2915477" cy="231017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33"/>
        <p:cNvGrpSpPr/>
        <p:nvPr/>
      </p:nvGrpSpPr>
      <p:grpSpPr>
        <a:xfrm>
          <a:off x="0" y="0"/>
          <a:ext cx="0" cy="0"/>
          <a:chOff x="0" y="0"/>
          <a:chExt cx="0" cy="0"/>
        </a:xfrm>
      </p:grpSpPr>
      <p:sp>
        <p:nvSpPr>
          <p:cNvPr id="134" name="Google Shape;134;p6"/>
          <p:cNvSpPr txBox="1">
            <a:spLocks noGrp="1"/>
          </p:cNvSpPr>
          <p:nvPr>
            <p:ph type="body" idx="2"/>
          </p:nvPr>
        </p:nvSpPr>
        <p:spPr>
          <a:xfrm>
            <a:off x="0" y="0"/>
            <a:ext cx="6096000" cy="6858000"/>
          </a:xfrm>
          <a:prstGeom prst="rect">
            <a:avLst/>
          </a:prstGeom>
          <a:noFill/>
          <a:ln>
            <a:noFill/>
          </a:ln>
        </p:spPr>
        <p:txBody>
          <a:bodyPr spcFirstLastPara="1" wrap="square" lIns="360000" tIns="1980000" rIns="360000" bIns="360000" anchor="t" anchorCtr="0">
            <a:normAutofit/>
          </a:bodyPr>
          <a:lstStyle/>
          <a:p>
            <a:pPr marL="0" lvl="0" indent="0" algn="ctr" rtl="0">
              <a:lnSpc>
                <a:spcPct val="90000"/>
              </a:lnSpc>
              <a:spcBef>
                <a:spcPts val="0"/>
              </a:spcBef>
              <a:spcAft>
                <a:spcPts val="0"/>
              </a:spcAft>
              <a:buClr>
                <a:srgbClr val="0000FF"/>
              </a:buClr>
              <a:buSzPts val="5400"/>
              <a:buNone/>
            </a:pPr>
            <a:r>
              <a:rPr lang="en-GB" sz="4500" b="1" u="none" strike="noStrike">
                <a:solidFill>
                  <a:srgbClr val="0000FF"/>
                </a:solidFill>
                <a:latin typeface="Arial"/>
                <a:ea typeface="Arial"/>
                <a:cs typeface="Arial"/>
                <a:sym typeface="Arial"/>
              </a:rPr>
              <a:t>Just have Instagram for </a:t>
            </a:r>
            <a:br>
              <a:rPr lang="en-GB" sz="4500" b="1" u="none" strike="noStrike">
                <a:solidFill>
                  <a:srgbClr val="0000FF"/>
                </a:solidFill>
                <a:latin typeface="Arial"/>
                <a:ea typeface="Arial"/>
                <a:cs typeface="Arial"/>
                <a:sym typeface="Arial"/>
              </a:rPr>
            </a:br>
            <a:r>
              <a:rPr lang="en-GB" sz="4500" b="1" u="none" strike="noStrike">
                <a:solidFill>
                  <a:srgbClr val="0000FF"/>
                </a:solidFill>
                <a:latin typeface="Arial"/>
                <a:ea typeface="Arial"/>
                <a:cs typeface="Arial"/>
                <a:sym typeface="Arial"/>
              </a:rPr>
              <a:t>your whole life…</a:t>
            </a:r>
            <a:endParaRPr sz="4500" b="1">
              <a:solidFill>
                <a:srgbClr val="0000FF"/>
              </a:solidFill>
              <a:latin typeface="Arial"/>
              <a:ea typeface="Arial"/>
              <a:cs typeface="Arial"/>
              <a:sym typeface="Arial"/>
            </a:endParaRPr>
          </a:p>
        </p:txBody>
      </p:sp>
      <p:sp>
        <p:nvSpPr>
          <p:cNvPr id="135" name="Google Shape;135;p6"/>
          <p:cNvSpPr txBox="1"/>
          <p:nvPr/>
        </p:nvSpPr>
        <p:spPr>
          <a:xfrm>
            <a:off x="6095999" y="0"/>
            <a:ext cx="6096000" cy="6858000"/>
          </a:xfrm>
          <a:prstGeom prst="rect">
            <a:avLst/>
          </a:prstGeom>
          <a:noFill/>
          <a:ln>
            <a:noFill/>
          </a:ln>
        </p:spPr>
        <p:txBody>
          <a:bodyPr spcFirstLastPara="1" wrap="square" lIns="360000" tIns="2340000" rIns="360000" bIns="360000" anchor="t" anchorCtr="0">
            <a:normAutofit/>
          </a:bodyPr>
          <a:lstStyle/>
          <a:p>
            <a:pPr marL="0" marR="0" lvl="0" indent="0" algn="ctr" rtl="0">
              <a:lnSpc>
                <a:spcPct val="90000"/>
              </a:lnSpc>
              <a:spcBef>
                <a:spcPts val="0"/>
              </a:spcBef>
              <a:spcAft>
                <a:spcPts val="0"/>
              </a:spcAft>
              <a:buClr>
                <a:srgbClr val="0000FF"/>
              </a:buClr>
              <a:buSzPts val="5400"/>
              <a:buFont typeface="Arial"/>
              <a:buNone/>
            </a:pPr>
            <a:r>
              <a:rPr lang="en-GB" sz="4500" b="1" i="0" u="none" strike="noStrike" cap="none">
                <a:solidFill>
                  <a:srgbClr val="0000FF"/>
                </a:solidFill>
                <a:latin typeface="Arial"/>
                <a:ea typeface="Arial"/>
                <a:cs typeface="Arial"/>
                <a:sym typeface="Arial"/>
              </a:rPr>
              <a:t>…or only Snapchat? </a:t>
            </a:r>
            <a:endParaRPr sz="4500" b="1" i="0" u="none" strike="noStrike" cap="none">
              <a:solidFill>
                <a:srgbClr val="0000FF"/>
              </a:solidFill>
              <a:latin typeface="Arial"/>
              <a:ea typeface="Arial"/>
              <a:cs typeface="Arial"/>
              <a:sym typeface="Arial"/>
            </a:endParaRPr>
          </a:p>
        </p:txBody>
      </p:sp>
      <p:pic>
        <p:nvPicPr>
          <p:cNvPr id="136" name="Google Shape;136;p6"/>
          <p:cNvPicPr preferRelativeResize="0"/>
          <p:nvPr/>
        </p:nvPicPr>
        <p:blipFill rotWithShape="1">
          <a:blip r:embed="rId4">
            <a:alphaModFix/>
          </a:blip>
          <a:srcRect l="-3899" r="52167"/>
          <a:stretch/>
        </p:blipFill>
        <p:spPr>
          <a:xfrm>
            <a:off x="1941443" y="4118906"/>
            <a:ext cx="2054087" cy="1902189"/>
          </a:xfrm>
          <a:prstGeom prst="rect">
            <a:avLst/>
          </a:prstGeom>
          <a:noFill/>
          <a:ln>
            <a:noFill/>
          </a:ln>
        </p:spPr>
      </p:pic>
      <p:pic>
        <p:nvPicPr>
          <p:cNvPr id="137" name="Google Shape;137;p6"/>
          <p:cNvPicPr preferRelativeResize="0"/>
          <p:nvPr/>
        </p:nvPicPr>
        <p:blipFill rotWithShape="1">
          <a:blip r:embed="rId4">
            <a:alphaModFix/>
          </a:blip>
          <a:srcRect l="46828" r="1438"/>
          <a:stretch/>
        </p:blipFill>
        <p:spPr>
          <a:xfrm>
            <a:off x="8242852" y="4118906"/>
            <a:ext cx="2054087" cy="1902189"/>
          </a:xfrm>
          <a:prstGeom prst="rect">
            <a:avLst/>
          </a:prstGeom>
          <a:noFill/>
          <a:ln>
            <a:noFill/>
          </a:ln>
        </p:spPr>
      </p:pic>
      <p:pic>
        <p:nvPicPr>
          <p:cNvPr id="138" name="Google Shape;138;p6"/>
          <p:cNvPicPr preferRelativeResize="0"/>
          <p:nvPr/>
        </p:nvPicPr>
        <p:blipFill rotWithShape="1">
          <a:blip r:embed="rId5">
            <a:alphaModFix/>
          </a:blip>
          <a:srcRect/>
          <a:stretch/>
        </p:blipFill>
        <p:spPr>
          <a:xfrm>
            <a:off x="0" y="366048"/>
            <a:ext cx="12192000" cy="1720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9"/>
        <p:cNvGrpSpPr/>
        <p:nvPr/>
      </p:nvGrpSpPr>
      <p:grpSpPr>
        <a:xfrm>
          <a:off x="0" y="0"/>
          <a:ext cx="0" cy="0"/>
          <a:chOff x="0" y="0"/>
          <a:chExt cx="0" cy="0"/>
        </a:xfrm>
      </p:grpSpPr>
      <p:pic>
        <p:nvPicPr>
          <p:cNvPr id="150" name="Google Shape;150;p8"/>
          <p:cNvPicPr preferRelativeResize="0"/>
          <p:nvPr/>
        </p:nvPicPr>
        <p:blipFill rotWithShape="1">
          <a:blip r:embed="rId4">
            <a:alphaModFix/>
          </a:blip>
          <a:srcRect/>
          <a:stretch/>
        </p:blipFill>
        <p:spPr>
          <a:xfrm>
            <a:off x="6095998" y="-2"/>
            <a:ext cx="6096000" cy="6858000"/>
          </a:xfrm>
          <a:prstGeom prst="rect">
            <a:avLst/>
          </a:prstGeom>
          <a:noFill/>
          <a:ln>
            <a:noFill/>
          </a:ln>
        </p:spPr>
      </p:pic>
      <p:sp>
        <p:nvSpPr>
          <p:cNvPr id="151" name="Google Shape;151;p8"/>
          <p:cNvSpPr txBox="1"/>
          <p:nvPr/>
        </p:nvSpPr>
        <p:spPr>
          <a:xfrm>
            <a:off x="0" y="0"/>
            <a:ext cx="6096000" cy="6858000"/>
          </a:xfrm>
          <a:prstGeom prst="rect">
            <a:avLst/>
          </a:prstGeom>
          <a:noFill/>
          <a:ln>
            <a:noFill/>
          </a:ln>
        </p:spPr>
        <p:txBody>
          <a:bodyPr spcFirstLastPara="1" wrap="square" lIns="360000" tIns="0" rIns="360000" bIns="0" anchor="ctr" anchorCtr="0">
            <a:noAutofit/>
          </a:bodyPr>
          <a:lstStyle/>
          <a:p>
            <a:pPr marL="0" marR="0" lvl="0" indent="0" algn="ctr" rtl="0">
              <a:lnSpc>
                <a:spcPct val="100000"/>
              </a:lnSpc>
              <a:spcBef>
                <a:spcPts val="0"/>
              </a:spcBef>
              <a:spcAft>
                <a:spcPts val="0"/>
              </a:spcAft>
              <a:buClr>
                <a:schemeClr val="dk1"/>
              </a:buClr>
              <a:buSzPts val="4400"/>
              <a:buFont typeface="Arial"/>
              <a:buNone/>
            </a:pPr>
            <a:r>
              <a:rPr lang="en-GB" sz="4500" b="1" i="0" u="none" strike="noStrike" cap="none">
                <a:solidFill>
                  <a:schemeClr val="dk1"/>
                </a:solidFill>
                <a:latin typeface="Arial"/>
                <a:ea typeface="Arial"/>
                <a:cs typeface="Arial"/>
                <a:sym typeface="Arial"/>
              </a:rPr>
              <a:t>Sexual images </a:t>
            </a:r>
            <a:endParaRPr sz="4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4400"/>
              <a:buFont typeface="Arial"/>
              <a:buNone/>
            </a:pPr>
            <a:r>
              <a:rPr lang="en-GB" sz="4500" b="1" i="0" u="none" strike="noStrike" cap="none">
                <a:solidFill>
                  <a:schemeClr val="dk1"/>
                </a:solidFill>
                <a:latin typeface="Arial"/>
                <a:ea typeface="Arial"/>
                <a:cs typeface="Arial"/>
                <a:sym typeface="Arial"/>
              </a:rPr>
              <a:t>and videos. </a:t>
            </a:r>
            <a:endParaRPr sz="4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4400"/>
              <a:buFont typeface="Arial"/>
              <a:buNone/>
            </a:pPr>
            <a:r>
              <a:rPr lang="en-GB" sz="4500" b="0" i="0" u="none" strike="noStrike" cap="none">
                <a:solidFill>
                  <a:schemeClr val="dk1"/>
                </a:solidFill>
                <a:latin typeface="Arial"/>
                <a:ea typeface="Arial"/>
                <a:cs typeface="Arial"/>
                <a:sym typeface="Arial"/>
              </a:rPr>
              <a:t>aka</a:t>
            </a:r>
            <a:endParaRPr sz="45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4400"/>
              <a:buFont typeface="Arial"/>
              <a:buNone/>
            </a:pPr>
            <a:r>
              <a:rPr lang="en-GB" sz="4500" b="1" i="0" u="none" strike="noStrike" cap="none">
                <a:solidFill>
                  <a:schemeClr val="dk1"/>
                </a:solidFill>
                <a:latin typeface="Arial"/>
                <a:ea typeface="Arial"/>
                <a:cs typeface="Arial"/>
                <a:sym typeface="Arial"/>
              </a:rPr>
              <a:t>Nudes. </a:t>
            </a:r>
            <a:endParaRPr sz="4500" b="0" i="0" u="none" strike="noStrike" cap="none">
              <a:solidFill>
                <a:srgbClr val="000000"/>
              </a:solidFill>
              <a:latin typeface="Arial"/>
              <a:ea typeface="Arial"/>
              <a:cs typeface="Arial"/>
              <a:sym typeface="Arial"/>
            </a:endParaRPr>
          </a:p>
        </p:txBody>
      </p:sp>
      <p:pic>
        <p:nvPicPr>
          <p:cNvPr id="152" name="Google Shape;152;p8" descr="A red circle with a black background&#10;&#10;Description automatically generated"/>
          <p:cNvPicPr preferRelativeResize="0"/>
          <p:nvPr/>
        </p:nvPicPr>
        <p:blipFill rotWithShape="1">
          <a:blip r:embed="rId5">
            <a:alphaModFix/>
          </a:blip>
          <a:srcRect/>
          <a:stretch/>
        </p:blipFill>
        <p:spPr>
          <a:xfrm>
            <a:off x="7586462" y="2210786"/>
            <a:ext cx="3277977" cy="326300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7"/>
        <p:cNvGrpSpPr/>
        <p:nvPr/>
      </p:nvGrpSpPr>
      <p:grpSpPr>
        <a:xfrm>
          <a:off x="0" y="0"/>
          <a:ext cx="0" cy="0"/>
          <a:chOff x="0" y="0"/>
          <a:chExt cx="0" cy="0"/>
        </a:xfrm>
      </p:grpSpPr>
      <p:pic>
        <p:nvPicPr>
          <p:cNvPr id="158" name="Google Shape;158;p9"/>
          <p:cNvPicPr preferRelativeResize="0"/>
          <p:nvPr/>
        </p:nvPicPr>
        <p:blipFill rotWithShape="1">
          <a:blip r:embed="rId4">
            <a:alphaModFix/>
          </a:blip>
          <a:srcRect/>
          <a:stretch/>
        </p:blipFill>
        <p:spPr>
          <a:xfrm>
            <a:off x="6095998" y="-2"/>
            <a:ext cx="6096000" cy="6858000"/>
          </a:xfrm>
          <a:prstGeom prst="rect">
            <a:avLst/>
          </a:prstGeom>
          <a:noFill/>
          <a:ln>
            <a:noFill/>
          </a:ln>
        </p:spPr>
      </p:pic>
      <p:sp>
        <p:nvSpPr>
          <p:cNvPr id="159" name="Google Shape;159;p9"/>
          <p:cNvSpPr txBox="1"/>
          <p:nvPr/>
        </p:nvSpPr>
        <p:spPr>
          <a:xfrm>
            <a:off x="407324" y="-2"/>
            <a:ext cx="5181600" cy="6858000"/>
          </a:xfrm>
          <a:prstGeom prst="rect">
            <a:avLst/>
          </a:prstGeom>
          <a:noFill/>
          <a:ln>
            <a:noFill/>
          </a:ln>
        </p:spPr>
        <p:txBody>
          <a:bodyPr spcFirstLastPara="1" wrap="square" lIns="360000" tIns="0" rIns="360000" bIns="0" anchor="ctr" anchorCtr="0">
            <a:normAutofit/>
          </a:bodyPr>
          <a:lstStyle/>
          <a:p>
            <a:pPr marL="89992" marR="0" lvl="0" indent="0" algn="ctr" rtl="0">
              <a:lnSpc>
                <a:spcPct val="100000"/>
              </a:lnSpc>
              <a:spcBef>
                <a:spcPts val="0"/>
              </a:spcBef>
              <a:spcAft>
                <a:spcPts val="0"/>
              </a:spcAft>
              <a:buClr>
                <a:schemeClr val="dk1"/>
              </a:buClr>
              <a:buSzPts val="3200"/>
              <a:buFont typeface="Arial"/>
              <a:buNone/>
            </a:pPr>
            <a:r>
              <a:rPr lang="en-GB" sz="3000" b="1" i="0" u="none" strike="noStrike" cap="none">
                <a:solidFill>
                  <a:schemeClr val="dk1"/>
                </a:solidFill>
                <a:latin typeface="Arial"/>
                <a:ea typeface="Arial"/>
                <a:cs typeface="Arial"/>
                <a:sym typeface="Arial"/>
              </a:rPr>
              <a:t>We’re here to talk </a:t>
            </a:r>
            <a:br>
              <a:rPr lang="en-GB" sz="3000" b="1" i="0" u="none" strike="noStrike" cap="none">
                <a:solidFill>
                  <a:schemeClr val="dk1"/>
                </a:solidFill>
                <a:latin typeface="Arial"/>
                <a:ea typeface="Arial"/>
                <a:cs typeface="Arial"/>
                <a:sym typeface="Arial"/>
              </a:rPr>
            </a:br>
            <a:r>
              <a:rPr lang="en-GB" sz="3000" b="1" i="0" u="none" strike="noStrike" cap="none">
                <a:solidFill>
                  <a:schemeClr val="dk1"/>
                </a:solidFill>
                <a:latin typeface="Arial"/>
                <a:ea typeface="Arial"/>
                <a:cs typeface="Arial"/>
                <a:sym typeface="Arial"/>
              </a:rPr>
              <a:t>about them. </a:t>
            </a:r>
            <a:endParaRPr sz="3000" b="0" i="0" u="none" strike="noStrike" cap="none">
              <a:solidFill>
                <a:srgbClr val="000000"/>
              </a:solidFill>
              <a:latin typeface="Arial"/>
              <a:ea typeface="Arial"/>
              <a:cs typeface="Arial"/>
              <a:sym typeface="Arial"/>
            </a:endParaRPr>
          </a:p>
          <a:p>
            <a:pPr marL="89992" marR="0" lvl="0" indent="0" algn="ctr" rtl="0">
              <a:lnSpc>
                <a:spcPct val="100000"/>
              </a:lnSpc>
              <a:spcBef>
                <a:spcPts val="0"/>
              </a:spcBef>
              <a:spcAft>
                <a:spcPts val="0"/>
              </a:spcAft>
              <a:buClr>
                <a:schemeClr val="dk1"/>
              </a:buClr>
              <a:buSzPts val="3200"/>
              <a:buFont typeface="Arial"/>
              <a:buNone/>
            </a:pPr>
            <a:endParaRPr sz="3000" b="0" i="0" u="none" strike="noStrike" cap="none">
              <a:solidFill>
                <a:schemeClr val="dk1"/>
              </a:solidFill>
              <a:latin typeface="Arial"/>
              <a:ea typeface="Arial"/>
              <a:cs typeface="Arial"/>
              <a:sym typeface="Arial"/>
            </a:endParaRPr>
          </a:p>
          <a:p>
            <a:pPr marL="89992" marR="0" lvl="0" indent="0" algn="ctr" rtl="0">
              <a:lnSpc>
                <a:spcPct val="100000"/>
              </a:lnSpc>
              <a:spcBef>
                <a:spcPts val="0"/>
              </a:spcBef>
              <a:spcAft>
                <a:spcPts val="0"/>
              </a:spcAft>
              <a:buClr>
                <a:schemeClr val="dk1"/>
              </a:buClr>
              <a:buSzPts val="3200"/>
              <a:buFont typeface="Arial"/>
              <a:buNone/>
            </a:pPr>
            <a:r>
              <a:rPr lang="en-GB" sz="3000" b="0" i="0" u="none" strike="noStrike" cap="none">
                <a:solidFill>
                  <a:schemeClr val="dk1"/>
                </a:solidFill>
                <a:latin typeface="Arial"/>
                <a:ea typeface="Arial"/>
                <a:cs typeface="Arial"/>
                <a:sym typeface="Arial"/>
              </a:rPr>
              <a:t>Your own, and other people’s.</a:t>
            </a:r>
            <a:endParaRPr sz="3000" b="0" i="0" u="none" strike="noStrike" cap="none">
              <a:solidFill>
                <a:srgbClr val="000000"/>
              </a:solidFill>
              <a:latin typeface="Arial"/>
              <a:ea typeface="Arial"/>
              <a:cs typeface="Arial"/>
              <a:sym typeface="Arial"/>
            </a:endParaRPr>
          </a:p>
          <a:p>
            <a:pPr marL="89992" marR="0" lvl="0" indent="0" algn="ctr" rtl="0">
              <a:lnSpc>
                <a:spcPct val="100000"/>
              </a:lnSpc>
              <a:spcBef>
                <a:spcPts val="0"/>
              </a:spcBef>
              <a:spcAft>
                <a:spcPts val="0"/>
              </a:spcAft>
              <a:buClr>
                <a:schemeClr val="dk1"/>
              </a:buClr>
              <a:buSzPts val="3200"/>
              <a:buFont typeface="Arial"/>
              <a:buNone/>
            </a:pPr>
            <a:endParaRPr sz="3000" b="0" i="0" u="none" strike="noStrike" cap="none">
              <a:solidFill>
                <a:schemeClr val="dk1"/>
              </a:solidFill>
              <a:latin typeface="Arial"/>
              <a:ea typeface="Arial"/>
              <a:cs typeface="Arial"/>
              <a:sym typeface="Arial"/>
            </a:endParaRPr>
          </a:p>
          <a:p>
            <a:pPr marL="89992" marR="0" lvl="0" indent="0" algn="ctr" rtl="0">
              <a:lnSpc>
                <a:spcPct val="100000"/>
              </a:lnSpc>
              <a:spcBef>
                <a:spcPts val="0"/>
              </a:spcBef>
              <a:spcAft>
                <a:spcPts val="0"/>
              </a:spcAft>
              <a:buClr>
                <a:schemeClr val="dk1"/>
              </a:buClr>
              <a:buSzPts val="3200"/>
              <a:buFont typeface="Arial"/>
              <a:buNone/>
            </a:pPr>
            <a:r>
              <a:rPr lang="en-GB" sz="3000" b="0" i="0" u="none" strike="noStrike" cap="none">
                <a:solidFill>
                  <a:schemeClr val="dk1"/>
                </a:solidFill>
                <a:latin typeface="Arial"/>
                <a:ea typeface="Arial"/>
                <a:cs typeface="Arial"/>
                <a:sym typeface="Arial"/>
              </a:rPr>
              <a:t>The pressure to share them, the risks, and how you can get help.</a:t>
            </a:r>
            <a:endParaRPr sz="3000" b="0" i="0" u="none" strike="noStrike" cap="none">
              <a:solidFill>
                <a:srgbClr val="000000"/>
              </a:solidFill>
              <a:latin typeface="Arial"/>
              <a:ea typeface="Arial"/>
              <a:cs typeface="Arial"/>
              <a:sym typeface="Arial"/>
            </a:endParaRPr>
          </a:p>
        </p:txBody>
      </p:sp>
      <p:pic>
        <p:nvPicPr>
          <p:cNvPr id="160" name="Google Shape;160;p9" descr="A red circle with a black background&#10;&#10;Description automatically generated"/>
          <p:cNvPicPr preferRelativeResize="0"/>
          <p:nvPr/>
        </p:nvPicPr>
        <p:blipFill rotWithShape="1">
          <a:blip r:embed="rId5">
            <a:alphaModFix/>
          </a:blip>
          <a:srcRect/>
          <a:stretch/>
        </p:blipFill>
        <p:spPr>
          <a:xfrm>
            <a:off x="7586462" y="2210786"/>
            <a:ext cx="3277977" cy="326300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CBB1206E51AF44B3075FC890CF29A4" ma:contentTypeVersion="21" ma:contentTypeDescription="Create a new document." ma:contentTypeScope="" ma:versionID="202c7f79d488577c87b87069c6ec0324">
  <xsd:schema xmlns:xsd="http://www.w3.org/2001/XMLSchema" xmlns:xs="http://www.w3.org/2001/XMLSchema" xmlns:p="http://schemas.microsoft.com/office/2006/metadata/properties" xmlns:ns2="4cb50cda-e575-4792-b14a-821edd7d1658" xmlns:ns3="81faedbe-19db-4fe9-98fe-40f418f082f4" targetNamespace="http://schemas.microsoft.com/office/2006/metadata/properties" ma:root="true" ma:fieldsID="c5f6d5155746c7eee38870c8882d90c6" ns2:_="" ns3:_="">
    <xsd:import namespace="4cb50cda-e575-4792-b14a-821edd7d1658"/>
    <xsd:import namespace="81faedbe-19db-4fe9-98fe-40f418f082f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Dateandtime" minOccurs="0"/>
                <xsd:element ref="ns2:MediaLengthInSeconds" minOccurs="0"/>
                <xsd:element ref="ns2:lcf76f155ced4ddcb4097134ff3c332f" minOccurs="0"/>
                <xsd:element ref="ns3:TaxCatchAll" minOccurs="0"/>
                <xsd:element ref="ns2:MediaServiceSearchProperties" minOccurs="0"/>
                <xsd:element ref="ns2:Image" minOccurs="0"/>
                <xsd:element ref="ns2:Imag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b50cda-e575-4792-b14a-821edd7d16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Dateandtime" ma:index="19" nillable="true" ma:displayName="Date and time" ma:format="DateTime" ma:internalName="Dateandtime">
      <xsd:simpleType>
        <xsd:restriction base="dms:DateTime"/>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0d1d050-1be3-45a6-a8b2-027831400779"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Image" ma:index="25" nillable="true" ma:displayName="Image" ma:format="Thumbnail" ma:internalName="Image">
      <xsd:simpleType>
        <xsd:restriction base="dms:Unknown"/>
      </xsd:simpleType>
    </xsd:element>
    <xsd:element name="Images" ma:index="26" nillable="true" ma:displayName="Images" ma:format="Thumbnail" ma:internalName="Images">
      <xsd:simpleType>
        <xsd:restriction base="dms:Unknown"/>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faedbe-19db-4fe9-98fe-40f418f082f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86f411e-65fa-4dd9-9c84-5b0dfd5565be}" ma:internalName="TaxCatchAll" ma:showField="CatchAllData" ma:web="81faedbe-19db-4fe9-98fe-40f418f082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24130C-091B-4D83-B6F2-A4F749436856}"/>
</file>

<file path=customXml/itemProps2.xml><?xml version="1.0" encoding="utf-8"?>
<ds:datastoreItem xmlns:ds="http://schemas.openxmlformats.org/officeDocument/2006/customXml" ds:itemID="{EE43DB8E-03BA-4308-84AE-D9A0AA5EB303}"/>
</file>

<file path=docProps/app.xml><?xml version="1.0" encoding="utf-8"?>
<Properties xmlns="http://schemas.openxmlformats.org/officeDocument/2006/extended-properties" xmlns:vt="http://schemas.openxmlformats.org/officeDocument/2006/docPropsVTypes">
  <TotalTime>0</TotalTime>
  <Words>3992</Words>
  <Application>Microsoft Macintosh PowerPoint</Application>
  <PresentationFormat>Widescreen</PresentationFormat>
  <Paragraphs>342</Paragraphs>
  <Slides>56</Slides>
  <Notes>56</Notes>
  <HiddenSlides>5</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Play</vt:lpstr>
      <vt:lpstr>Helvetica Neue</vt:lpstr>
      <vt:lpstr>Arial</vt:lpstr>
      <vt:lpstr>Red Hat Text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Alex Tucker</dc:creator>
  <cp:lastModifiedBy>Amanda Nguyen</cp:lastModifiedBy>
  <cp:revision>1</cp:revision>
  <dcterms:created xsi:type="dcterms:W3CDTF">2024-07-17T10:24:43Z</dcterms:created>
  <dcterms:modified xsi:type="dcterms:W3CDTF">2024-08-22T12:09:57Z</dcterms:modified>
</cp:coreProperties>
</file>